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05"/>
  </p:notesMasterIdLst>
  <p:sldIdLst>
    <p:sldId id="256" r:id="rId2"/>
    <p:sldId id="361" r:id="rId3"/>
    <p:sldId id="359" r:id="rId4"/>
    <p:sldId id="356" r:id="rId5"/>
    <p:sldId id="383" r:id="rId6"/>
    <p:sldId id="354" r:id="rId7"/>
    <p:sldId id="360" r:id="rId8"/>
    <p:sldId id="351" r:id="rId9"/>
    <p:sldId id="358" r:id="rId10"/>
    <p:sldId id="357" r:id="rId11"/>
    <p:sldId id="385" r:id="rId12"/>
    <p:sldId id="362" r:id="rId13"/>
    <p:sldId id="386" r:id="rId14"/>
    <p:sldId id="355" r:id="rId15"/>
    <p:sldId id="387" r:id="rId16"/>
    <p:sldId id="388" r:id="rId17"/>
    <p:sldId id="389" r:id="rId18"/>
    <p:sldId id="390" r:id="rId19"/>
    <p:sldId id="352" r:id="rId20"/>
    <p:sldId id="353" r:id="rId21"/>
    <p:sldId id="375" r:id="rId22"/>
    <p:sldId id="376" r:id="rId23"/>
    <p:sldId id="377" r:id="rId24"/>
    <p:sldId id="378" r:id="rId25"/>
    <p:sldId id="379" r:id="rId26"/>
    <p:sldId id="380" r:id="rId27"/>
    <p:sldId id="381" r:id="rId28"/>
    <p:sldId id="363" r:id="rId29"/>
    <p:sldId id="364" r:id="rId30"/>
    <p:sldId id="365" r:id="rId31"/>
    <p:sldId id="366" r:id="rId32"/>
    <p:sldId id="367" r:id="rId33"/>
    <p:sldId id="370" r:id="rId34"/>
    <p:sldId id="371" r:id="rId35"/>
    <p:sldId id="372" r:id="rId36"/>
    <p:sldId id="373" r:id="rId37"/>
    <p:sldId id="374" r:id="rId38"/>
    <p:sldId id="391" r:id="rId39"/>
    <p:sldId id="392" r:id="rId40"/>
    <p:sldId id="319" r:id="rId41"/>
    <p:sldId id="318" r:id="rId42"/>
    <p:sldId id="335" r:id="rId43"/>
    <p:sldId id="276" r:id="rId44"/>
    <p:sldId id="277" r:id="rId45"/>
    <p:sldId id="341" r:id="rId46"/>
    <p:sldId id="342" r:id="rId47"/>
    <p:sldId id="340" r:id="rId48"/>
    <p:sldId id="288" r:id="rId49"/>
    <p:sldId id="291" r:id="rId50"/>
    <p:sldId id="279" r:id="rId51"/>
    <p:sldId id="281" r:id="rId52"/>
    <p:sldId id="282" r:id="rId53"/>
    <p:sldId id="283" r:id="rId54"/>
    <p:sldId id="284" r:id="rId55"/>
    <p:sldId id="285" r:id="rId56"/>
    <p:sldId id="287" r:id="rId57"/>
    <p:sldId id="286" r:id="rId58"/>
    <p:sldId id="280" r:id="rId59"/>
    <p:sldId id="293" r:id="rId60"/>
    <p:sldId id="295" r:id="rId61"/>
    <p:sldId id="294" r:id="rId62"/>
    <p:sldId id="299" r:id="rId63"/>
    <p:sldId id="300" r:id="rId64"/>
    <p:sldId id="301" r:id="rId65"/>
    <p:sldId id="302" r:id="rId66"/>
    <p:sldId id="303" r:id="rId67"/>
    <p:sldId id="305" r:id="rId68"/>
    <p:sldId id="334" r:id="rId69"/>
    <p:sldId id="350" r:id="rId70"/>
    <p:sldId id="343" r:id="rId71"/>
    <p:sldId id="349" r:id="rId72"/>
    <p:sldId id="344" r:id="rId73"/>
    <p:sldId id="325" r:id="rId74"/>
    <p:sldId id="326" r:id="rId75"/>
    <p:sldId id="345" r:id="rId76"/>
    <p:sldId id="336" r:id="rId77"/>
    <p:sldId id="329" r:id="rId78"/>
    <p:sldId id="308" r:id="rId79"/>
    <p:sldId id="298" r:id="rId80"/>
    <p:sldId id="338" r:id="rId81"/>
    <p:sldId id="310" r:id="rId82"/>
    <p:sldId id="309" r:id="rId83"/>
    <p:sldId id="292" r:id="rId84"/>
    <p:sldId id="328" r:id="rId85"/>
    <p:sldId id="346" r:id="rId86"/>
    <p:sldId id="327" r:id="rId87"/>
    <p:sldId id="311" r:id="rId88"/>
    <p:sldId id="304" r:id="rId89"/>
    <p:sldId id="312" r:id="rId90"/>
    <p:sldId id="337" r:id="rId91"/>
    <p:sldId id="313" r:id="rId92"/>
    <p:sldId id="314" r:id="rId93"/>
    <p:sldId id="347" r:id="rId94"/>
    <p:sldId id="316" r:id="rId95"/>
    <p:sldId id="348" r:id="rId96"/>
    <p:sldId id="393" r:id="rId97"/>
    <p:sldId id="394" r:id="rId98"/>
    <p:sldId id="395" r:id="rId99"/>
    <p:sldId id="317" r:id="rId100"/>
    <p:sldId id="331" r:id="rId101"/>
    <p:sldId id="315" r:id="rId102"/>
    <p:sldId id="278" r:id="rId103"/>
    <p:sldId id="290"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D7FD006-C9C1-9448-B918-D8EC34E35E35}">
          <p14:sldIdLst>
            <p14:sldId id="256"/>
            <p14:sldId id="361"/>
            <p14:sldId id="359"/>
            <p14:sldId id="356"/>
            <p14:sldId id="383"/>
            <p14:sldId id="354"/>
            <p14:sldId id="360"/>
            <p14:sldId id="351"/>
            <p14:sldId id="358"/>
            <p14:sldId id="357"/>
            <p14:sldId id="385"/>
            <p14:sldId id="362"/>
            <p14:sldId id="386"/>
            <p14:sldId id="355"/>
            <p14:sldId id="387"/>
            <p14:sldId id="388"/>
            <p14:sldId id="389"/>
            <p14:sldId id="390"/>
            <p14:sldId id="352"/>
            <p14:sldId id="353"/>
            <p14:sldId id="375"/>
            <p14:sldId id="376"/>
            <p14:sldId id="377"/>
            <p14:sldId id="378"/>
            <p14:sldId id="379"/>
            <p14:sldId id="380"/>
            <p14:sldId id="381"/>
            <p14:sldId id="363"/>
            <p14:sldId id="364"/>
            <p14:sldId id="365"/>
            <p14:sldId id="366"/>
            <p14:sldId id="367"/>
            <p14:sldId id="370"/>
            <p14:sldId id="371"/>
            <p14:sldId id="372"/>
            <p14:sldId id="373"/>
            <p14:sldId id="374"/>
            <p14:sldId id="391"/>
            <p14:sldId id="392"/>
          </p14:sldIdLst>
        </p14:section>
        <p14:section name="Research" id="{1D24A923-5CD8-A64F-A359-4F30E52C4971}">
          <p14:sldIdLst>
            <p14:sldId id="319"/>
            <p14:sldId id="318"/>
            <p14:sldId id="335"/>
            <p14:sldId id="276"/>
            <p14:sldId id="277"/>
            <p14:sldId id="341"/>
            <p14:sldId id="342"/>
          </p14:sldIdLst>
        </p14:section>
        <p14:section name="Paired associate modeling" id="{BB6F101E-95D7-ED4C-B9F2-A595431C2F66}">
          <p14:sldIdLst>
            <p14:sldId id="340"/>
            <p14:sldId id="288"/>
            <p14:sldId id="291"/>
            <p14:sldId id="279"/>
            <p14:sldId id="281"/>
            <p14:sldId id="282"/>
            <p14:sldId id="283"/>
            <p14:sldId id="284"/>
            <p14:sldId id="285"/>
            <p14:sldId id="287"/>
            <p14:sldId id="286"/>
            <p14:sldId id="280"/>
            <p14:sldId id="293"/>
            <p14:sldId id="295"/>
            <p14:sldId id="294"/>
            <p14:sldId id="299"/>
            <p14:sldId id="300"/>
            <p14:sldId id="301"/>
            <p14:sldId id="302"/>
            <p14:sldId id="303"/>
            <p14:sldId id="305"/>
            <p14:sldId id="334"/>
            <p14:sldId id="350"/>
            <p14:sldId id="343"/>
            <p14:sldId id="349"/>
            <p14:sldId id="344"/>
            <p14:sldId id="325"/>
            <p14:sldId id="326"/>
            <p14:sldId id="345"/>
          </p14:sldIdLst>
        </p14:section>
        <p14:section name="Place cell activity" id="{249592C2-C36C-BD4F-A04A-14298C1F64D7}">
          <p14:sldIdLst>
            <p14:sldId id="336"/>
            <p14:sldId id="329"/>
            <p14:sldId id="308"/>
            <p14:sldId id="298"/>
            <p14:sldId id="338"/>
            <p14:sldId id="310"/>
            <p14:sldId id="309"/>
            <p14:sldId id="292"/>
            <p14:sldId id="328"/>
            <p14:sldId id="346"/>
            <p14:sldId id="327"/>
            <p14:sldId id="311"/>
            <p14:sldId id="304"/>
            <p14:sldId id="312"/>
          </p14:sldIdLst>
        </p14:section>
        <p14:section name="Exploration" id="{6015FD5B-96B6-154D-BD85-8541CACD341C}">
          <p14:sldIdLst>
            <p14:sldId id="337"/>
            <p14:sldId id="313"/>
            <p14:sldId id="314"/>
            <p14:sldId id="347"/>
            <p14:sldId id="316"/>
            <p14:sldId id="348"/>
            <p14:sldId id="393"/>
            <p14:sldId id="394"/>
            <p14:sldId id="395"/>
            <p14:sldId id="317"/>
          </p14:sldIdLst>
        </p14:section>
        <p14:section name="Conclusion" id="{CB5400C8-BE4D-D347-8C4A-FB43C316EB86}">
          <p14:sldIdLst>
            <p14:sldId id="331"/>
            <p14:sldId id="315"/>
          </p14:sldIdLst>
        </p14:section>
        <p14:section name="Extras" id="{EFEE9A7B-DBA1-9F42-AF71-426DC0B5F73D}">
          <p14:sldIdLst>
            <p14:sldId id="278"/>
            <p14:sldId id="2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A626"/>
    <a:srgbClr val="007300"/>
    <a:srgbClr val="005F00"/>
    <a:srgbClr val="2EC9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4" autoAdjust="0"/>
    <p:restoredTop sz="90508" autoAdjust="0"/>
  </p:normalViewPr>
  <p:slideViewPr>
    <p:cSldViewPr snapToGrid="0" snapToObjects="1">
      <p:cViewPr>
        <p:scale>
          <a:sx n="90" d="100"/>
          <a:sy n="90" d="100"/>
        </p:scale>
        <p:origin x="-124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1052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notesMaster" Target="notesMasters/notesMaster1.xml"/><Relationship Id="rId106" Type="http://schemas.openxmlformats.org/officeDocument/2006/relationships/printerSettings" Target="printerSettings/printerSettings1.bin"/><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D1A251-51E8-AA4D-B354-6594439F683A}" type="datetimeFigureOut">
              <a:rPr lang="en-US" smtClean="0"/>
              <a:t>8/13/14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FCBA60-B165-204B-96CB-4CB93CB973CF}" type="slidenum">
              <a:rPr lang="en-US" smtClean="0"/>
              <a:t>‹#›</a:t>
            </a:fld>
            <a:endParaRPr lang="en-US"/>
          </a:p>
        </p:txBody>
      </p:sp>
    </p:spTree>
    <p:extLst>
      <p:ext uri="{BB962C8B-B14F-4D97-AF65-F5344CB8AC3E}">
        <p14:creationId xmlns:p14="http://schemas.microsoft.com/office/powerpoint/2010/main" val="14259825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a:t>
            </a:fld>
            <a:endParaRPr lang="en-US"/>
          </a:p>
        </p:txBody>
      </p:sp>
    </p:spTree>
    <p:extLst>
      <p:ext uri="{BB962C8B-B14F-4D97-AF65-F5344CB8AC3E}">
        <p14:creationId xmlns:p14="http://schemas.microsoft.com/office/powerpoint/2010/main" val="296785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tone could cause the shock.  Structure</a:t>
            </a:r>
            <a:r>
              <a:rPr lang="en-US" baseline="0" dirty="0" smtClean="0"/>
              <a:t> 1.</a:t>
            </a:r>
          </a:p>
          <a:p>
            <a:endParaRPr lang="en-US" baseline="0" dirty="0" smtClean="0"/>
          </a:p>
          <a:p>
            <a:r>
              <a:rPr lang="en-US" baseline="0" dirty="0" smtClean="0"/>
              <a:t>The tone and the shock could be produced by some single latent cause.  Structure 2.</a:t>
            </a:r>
          </a:p>
          <a:p>
            <a:endParaRPr lang="en-US" baseline="0" dirty="0" smtClean="0"/>
          </a:p>
          <a:p>
            <a:r>
              <a:rPr lang="en-US" baseline="0" dirty="0" smtClean="0"/>
              <a:t>The tone and the shock could be produced by two separate latent causes.  Structure 3.</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10</a:t>
            </a:fld>
            <a:endParaRPr lang="en-US"/>
          </a:p>
        </p:txBody>
      </p:sp>
    </p:spTree>
    <p:extLst>
      <p:ext uri="{BB962C8B-B14F-4D97-AF65-F5344CB8AC3E}">
        <p14:creationId xmlns:p14="http://schemas.microsoft.com/office/powerpoint/2010/main" val="4112484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known as the Chinese restaurant process. </a:t>
            </a:r>
            <a:r>
              <a:rPr lang="en-US" dirty="0" smtClean="0"/>
              <a:t>Alpha is a prior parameter that varies</a:t>
            </a:r>
            <a:r>
              <a:rPr lang="en-US" baseline="0" dirty="0" smtClean="0"/>
              <a:t> how likely a new cause is. When alpha = 0, the model assumes that all observations </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11</a:t>
            </a:fld>
            <a:endParaRPr lang="en-US"/>
          </a:p>
        </p:txBody>
      </p:sp>
    </p:spTree>
    <p:extLst>
      <p:ext uri="{BB962C8B-B14F-4D97-AF65-F5344CB8AC3E}">
        <p14:creationId xmlns:p14="http://schemas.microsoft.com/office/powerpoint/2010/main" val="4112484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recapitulates the acquisition, extinction, and spontaneous renewal data from experiments.  Moreover, the model (panel d) explains</a:t>
            </a:r>
            <a:r>
              <a:rPr lang="en-US" baseline="0" dirty="0" smtClean="0"/>
              <a:t> why low level renewal occurs in the novel context – it’s a mixture of the other two contexts and, consequently, a mixture of their predictions.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12</a:t>
            </a:fld>
            <a:endParaRPr lang="en-US"/>
          </a:p>
        </p:txBody>
      </p:sp>
    </p:spTree>
    <p:extLst>
      <p:ext uri="{BB962C8B-B14F-4D97-AF65-F5344CB8AC3E}">
        <p14:creationId xmlns:p14="http://schemas.microsoft.com/office/powerpoint/2010/main" val="965258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learning is slower in the Same</a:t>
            </a:r>
            <a:r>
              <a:rPr lang="en-US" baseline="0" dirty="0" smtClean="0"/>
              <a:t> condition – because all data is attributed to a single latent cause which decreases the response rate.  The Diff condition produces several different latent causes.</a:t>
            </a:r>
          </a:p>
          <a:p>
            <a:endParaRPr lang="en-US" baseline="0" dirty="0" smtClean="0"/>
          </a:p>
          <a:p>
            <a:r>
              <a:rPr lang="en-US" baseline="0" dirty="0" smtClean="0"/>
              <a:t>This study suggests that the hippocampus may play a key role in the development of new latent causes.  We will return to this point in our later discussions of hippocampal function.</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13</a:t>
            </a:fld>
            <a:endParaRPr lang="en-US"/>
          </a:p>
        </p:txBody>
      </p:sp>
    </p:spTree>
    <p:extLst>
      <p:ext uri="{BB962C8B-B14F-4D97-AF65-F5344CB8AC3E}">
        <p14:creationId xmlns:p14="http://schemas.microsoft.com/office/powerpoint/2010/main" val="164837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many different possibilities.  </a:t>
            </a:r>
            <a:r>
              <a:rPr lang="en-US" dirty="0" smtClean="0"/>
              <a:t>We could try</a:t>
            </a:r>
            <a:r>
              <a:rPr lang="en-US" baseline="0" dirty="0" smtClean="0"/>
              <a:t> to arrange our data as nodes on a circle or a linear spectrum.  We could use clustering or tree structures.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14</a:t>
            </a:fld>
            <a:endParaRPr lang="en-US"/>
          </a:p>
        </p:txBody>
      </p:sp>
    </p:spTree>
    <p:extLst>
      <p:ext uri="{BB962C8B-B14F-4D97-AF65-F5344CB8AC3E}">
        <p14:creationId xmlns:p14="http://schemas.microsoft.com/office/powerpoint/2010/main" val="1370115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partition</a:t>
            </a:r>
            <a:r>
              <a:rPr lang="en-US" baseline="0" dirty="0" smtClean="0"/>
              <a:t> is what </a:t>
            </a:r>
            <a:r>
              <a:rPr lang="en-US" baseline="0" dirty="0" err="1" smtClean="0"/>
              <a:t>Gershman</a:t>
            </a:r>
            <a:r>
              <a:rPr lang="en-US" baseline="0" dirty="0" smtClean="0"/>
              <a:t>, </a:t>
            </a:r>
            <a:r>
              <a:rPr lang="en-US" baseline="0" dirty="0" err="1" smtClean="0"/>
              <a:t>Blei</a:t>
            </a:r>
            <a:r>
              <a:rPr lang="en-US" baseline="0" dirty="0" smtClean="0"/>
              <a:t> and </a:t>
            </a:r>
            <a:r>
              <a:rPr lang="en-US" baseline="0" dirty="0" err="1" smtClean="0"/>
              <a:t>Niv</a:t>
            </a:r>
            <a:r>
              <a:rPr lang="en-US" baseline="0" dirty="0" smtClean="0"/>
              <a:t> used.  But there are a variety of other forms.  Sequence information may be stored as a chain or order. </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15</a:t>
            </a:fld>
            <a:endParaRPr lang="en-US"/>
          </a:p>
        </p:txBody>
      </p:sp>
    </p:spTree>
    <p:extLst>
      <p:ext uri="{BB962C8B-B14F-4D97-AF65-F5344CB8AC3E}">
        <p14:creationId xmlns:p14="http://schemas.microsoft.com/office/powerpoint/2010/main" val="3061589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grammar comes from node</a:t>
            </a:r>
            <a:r>
              <a:rPr lang="en-US" baseline="0" dirty="0" smtClean="0"/>
              <a:t> splitting within a graph.  Each node inherits a set of connections expressing conditional dependence that follows it’s particular form.  The development of these graphs allow the development of a particular structure for a given form.</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16</a:t>
            </a:fld>
            <a:endParaRPr lang="en-US"/>
          </a:p>
        </p:txBody>
      </p:sp>
    </p:spTree>
    <p:extLst>
      <p:ext uri="{BB962C8B-B14F-4D97-AF65-F5344CB8AC3E}">
        <p14:creationId xmlns:p14="http://schemas.microsoft.com/office/powerpoint/2010/main" val="3417967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 biological features; B – Supreme court</a:t>
            </a:r>
            <a:r>
              <a:rPr lang="en-US" baseline="0" dirty="0" smtClean="0"/>
              <a:t> justice decisions; C – similarity judgments between pure color wavelengths; D – faces as pixel vectors; E – distances between world cities.</a:t>
            </a:r>
          </a:p>
          <a:p>
            <a:endParaRPr lang="en-US" baseline="0" dirty="0" smtClean="0"/>
          </a:p>
          <a:p>
            <a:r>
              <a:rPr lang="en-US" baseline="0" dirty="0" smtClean="0"/>
              <a:t>The idea behind this analysis is that we would intuitively organize the data similarly.</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17</a:t>
            </a:fld>
            <a:endParaRPr lang="en-US"/>
          </a:p>
        </p:txBody>
      </p:sp>
    </p:spTree>
    <p:extLst>
      <p:ext uri="{BB962C8B-B14F-4D97-AF65-F5344CB8AC3E}">
        <p14:creationId xmlns:p14="http://schemas.microsoft.com/office/powerpoint/2010/main" val="711691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blicket</a:t>
            </a:r>
            <a:r>
              <a:rPr lang="en-US" dirty="0" smtClean="0"/>
              <a:t>”</a:t>
            </a:r>
            <a:r>
              <a:rPr lang="en-US" baseline="0" dirty="0" smtClean="0"/>
              <a:t> detector makes a noise when an object called a “</a:t>
            </a:r>
            <a:r>
              <a:rPr lang="en-US" baseline="0" dirty="0" err="1" smtClean="0"/>
              <a:t>blicket</a:t>
            </a:r>
            <a:r>
              <a:rPr lang="en-US" baseline="0" dirty="0" smtClean="0"/>
              <a:t>” is placed on top of it.  Can you find out what objects are “</a:t>
            </a:r>
            <a:r>
              <a:rPr lang="en-US" baseline="0" dirty="0" err="1" smtClean="0"/>
              <a:t>blickets</a:t>
            </a:r>
            <a:r>
              <a:rPr lang="en-US" baseline="0" dirty="0" smtClean="0"/>
              <a:t>”?  More complex forms of inference (like backward blocking) develop later.</a:t>
            </a:r>
          </a:p>
          <a:p>
            <a:endParaRPr lang="en-US" dirty="0" smtClean="0"/>
          </a:p>
        </p:txBody>
      </p:sp>
      <p:sp>
        <p:nvSpPr>
          <p:cNvPr id="4" name="Slide Number Placeholder 3"/>
          <p:cNvSpPr>
            <a:spLocks noGrp="1"/>
          </p:cNvSpPr>
          <p:nvPr>
            <p:ph type="sldNum" sz="quarter" idx="10"/>
          </p:nvPr>
        </p:nvSpPr>
        <p:spPr/>
        <p:txBody>
          <a:bodyPr/>
          <a:lstStyle/>
          <a:p>
            <a:fld id="{D5FCBA60-B165-204B-96CB-4CB93CB973CF}" type="slidenum">
              <a:rPr lang="en-US" smtClean="0"/>
              <a:t>18</a:t>
            </a:fld>
            <a:endParaRPr lang="en-US"/>
          </a:p>
        </p:txBody>
      </p:sp>
    </p:spTree>
    <p:extLst>
      <p:ext uri="{BB962C8B-B14F-4D97-AF65-F5344CB8AC3E}">
        <p14:creationId xmlns:p14="http://schemas.microsoft.com/office/powerpoint/2010/main" val="1610710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multiple T task used by </a:t>
            </a:r>
            <a:r>
              <a:rPr lang="en-US" dirty="0" err="1" smtClean="0"/>
              <a:t>Tolman</a:t>
            </a:r>
            <a:r>
              <a:rPr lang="en-US" dirty="0" smtClean="0"/>
              <a:t> and colleagues.  The animals were trained to forage on this task for food.  Since there are 5 T turns on the maze, chance</a:t>
            </a:r>
            <a:r>
              <a:rPr lang="en-US" baseline="0" dirty="0" smtClean="0"/>
              <a:t> performance is 2.5 errors.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19</a:t>
            </a:fld>
            <a:endParaRPr lang="en-US"/>
          </a:p>
        </p:txBody>
      </p:sp>
    </p:spTree>
    <p:extLst>
      <p:ext uri="{BB962C8B-B14F-4D97-AF65-F5344CB8AC3E}">
        <p14:creationId xmlns:p14="http://schemas.microsoft.com/office/powerpoint/2010/main" val="152160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classical conditioning,</a:t>
            </a:r>
            <a:r>
              <a:rPr lang="en-US" baseline="0" dirty="0" smtClean="0"/>
              <a:t> the animal exerts little to no control over the CS (conditioned stimulus, e.g. a tone) and UCS (unconditioned stimulus, e.g. a shock or food).</a:t>
            </a:r>
          </a:p>
          <a:p>
            <a:endParaRPr lang="en-US" baseline="0" dirty="0" smtClean="0"/>
          </a:p>
          <a:p>
            <a:r>
              <a:rPr lang="en-US" baseline="0" dirty="0" smtClean="0"/>
              <a:t>In instrumental conditioning, the UCS is contingent on the behavior of the animal.  In this case, the CS predicts the potential availability of the UCS.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2</a:t>
            </a:fld>
            <a:endParaRPr lang="en-US"/>
          </a:p>
        </p:txBody>
      </p:sp>
    </p:spTree>
    <p:extLst>
      <p:ext uri="{BB962C8B-B14F-4D97-AF65-F5344CB8AC3E}">
        <p14:creationId xmlns:p14="http://schemas.microsoft.com/office/powerpoint/2010/main" val="2771783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a:t>
            </a:r>
            <a:r>
              <a:rPr lang="en-US" baseline="0" dirty="0" smtClean="0"/>
              <a:t> I was trained on the task while food deprived.  Group II was trained on free food for 3 days prior to food deprivation.  Group III was trained on free food for a week prior to food deprivation.</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20</a:t>
            </a:fld>
            <a:endParaRPr lang="en-US"/>
          </a:p>
        </p:txBody>
      </p:sp>
    </p:spTree>
    <p:extLst>
      <p:ext uri="{BB962C8B-B14F-4D97-AF65-F5344CB8AC3E}">
        <p14:creationId xmlns:p14="http://schemas.microsoft.com/office/powerpoint/2010/main" val="630074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pattern of exploration suggests that rats remember “what” object was in the environment</a:t>
            </a:r>
            <a:r>
              <a:rPr lang="en-US" baseline="0" dirty="0" smtClean="0"/>
              <a:t> since they spend more exploring it over a familiar object.  It is critical to remember that these are fully fed and watered animals.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21</a:t>
            </a:fld>
            <a:endParaRPr lang="en-US"/>
          </a:p>
        </p:txBody>
      </p:sp>
    </p:spTree>
    <p:extLst>
      <p:ext uri="{BB962C8B-B14F-4D97-AF65-F5344CB8AC3E}">
        <p14:creationId xmlns:p14="http://schemas.microsoft.com/office/powerpoint/2010/main" val="729428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key question is how do</a:t>
            </a:r>
            <a:r>
              <a:rPr lang="en-US" baseline="0" dirty="0" smtClean="0"/>
              <a:t> the animals assess the relative familiarity of these objects in places in contexts?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24</a:t>
            </a:fld>
            <a:endParaRPr lang="en-US"/>
          </a:p>
        </p:txBody>
      </p:sp>
    </p:spTree>
    <p:extLst>
      <p:ext uri="{BB962C8B-B14F-4D97-AF65-F5344CB8AC3E}">
        <p14:creationId xmlns:p14="http://schemas.microsoft.com/office/powerpoint/2010/main" val="20319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 is not a reward</a:t>
            </a:r>
            <a:r>
              <a:rPr lang="en-US" baseline="0" dirty="0" smtClean="0"/>
              <a:t> maximization problem!</a:t>
            </a:r>
            <a:endParaRPr lang="en-US" dirty="0"/>
          </a:p>
        </p:txBody>
      </p:sp>
      <p:sp>
        <p:nvSpPr>
          <p:cNvPr id="4" name="Slide Number Placeholder 3"/>
          <p:cNvSpPr>
            <a:spLocks noGrp="1"/>
          </p:cNvSpPr>
          <p:nvPr>
            <p:ph type="sldNum" sz="quarter" idx="10"/>
          </p:nvPr>
        </p:nvSpPr>
        <p:spPr/>
        <p:txBody>
          <a:bodyPr/>
          <a:lstStyle/>
          <a:p>
            <a:pPr>
              <a:defRPr/>
            </a:pPr>
            <a:fld id="{BE54AA2A-53D3-491E-9926-23400A60F62A}" type="slidenum">
              <a:rPr lang="en-US" smtClean="0"/>
              <a:pPr>
                <a:defRPr/>
              </a:pPr>
              <a:t>28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What’s the intuition behind these information gain curves?  Why are the </a:t>
            </a:r>
            <a:r>
              <a:rPr lang="en-US" baseline="0" dirty="0" err="1" smtClean="0"/>
              <a:t>extrema</a:t>
            </a:r>
            <a:r>
              <a:rPr lang="en-US" baseline="0" dirty="0" smtClean="0"/>
              <a:t> located as they are?</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31</a:t>
            </a:fld>
            <a:endParaRPr lang="en-US"/>
          </a:p>
        </p:txBody>
      </p:sp>
    </p:spTree>
    <p:extLst>
      <p:ext uri="{BB962C8B-B14F-4D97-AF65-F5344CB8AC3E}">
        <p14:creationId xmlns:p14="http://schemas.microsoft.com/office/powerpoint/2010/main" val="3804218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in order</a:t>
            </a:r>
            <a:r>
              <a:rPr lang="en-US" baseline="0" dirty="0" smtClean="0"/>
              <a:t> to take this expectation across the observations (y)</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32</a:t>
            </a:fld>
            <a:endParaRPr lang="en-US"/>
          </a:p>
        </p:txBody>
      </p:sp>
    </p:spTree>
    <p:extLst>
      <p:ext uri="{BB962C8B-B14F-4D97-AF65-F5344CB8AC3E}">
        <p14:creationId xmlns:p14="http://schemas.microsoft.com/office/powerpoint/2010/main" val="3316246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imagine that we know that there are three potentially active feeders.  We know where their centers are, but we don’t know their specificity</a:t>
            </a:r>
            <a:r>
              <a:rPr lang="en-US" baseline="0" dirty="0" smtClean="0"/>
              <a:t> (e.g. how wide the Gaussian distribution for the pellet bounces is).  This precision develops with learning.  As the precision develops, so does difference in the amount of information gained from sampling different locations.</a:t>
            </a:r>
          </a:p>
          <a:p>
            <a:endParaRPr lang="en-US" baseline="0" dirty="0" smtClean="0"/>
          </a:p>
          <a:p>
            <a:r>
              <a:rPr lang="en-US" baseline="0" dirty="0" smtClean="0"/>
              <a:t>Later as one of the feeder locations becomes increasingly probably, the expected information gain decreases since there are likely no unexpected observations that will be produced.</a:t>
            </a:r>
          </a:p>
          <a:p>
            <a:endParaRPr lang="en-US" baseline="0" dirty="0" smtClean="0"/>
          </a:p>
          <a:p>
            <a:r>
              <a:rPr lang="en-US" baseline="0" dirty="0" smtClean="0"/>
              <a:t>As a result, this suggests a particular pattern of exploration to exploitation.</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33</a:t>
            </a:fld>
            <a:endParaRPr lang="en-US"/>
          </a:p>
        </p:txBody>
      </p:sp>
    </p:spTree>
    <p:extLst>
      <p:ext uri="{BB962C8B-B14F-4D97-AF65-F5344CB8AC3E}">
        <p14:creationId xmlns:p14="http://schemas.microsoft.com/office/powerpoint/2010/main" val="1130668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C074C2D-A886-4AC1-BB6F-BADA35A65081}" type="slidenum">
              <a:rPr lang="en-US">
                <a:latin typeface="Arial" charset="0"/>
              </a:rPr>
              <a:pPr/>
              <a:t>35</a:t>
            </a:fld>
            <a:endParaRPr lang="en-US">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339162" indent="-339162" eaLnBrk="0" hangingPunct="0">
              <a:spcBef>
                <a:spcPct val="20000"/>
              </a:spcBef>
              <a:defRPr/>
            </a:pPr>
            <a:r>
              <a:rPr lang="en-US" dirty="0"/>
              <a:t>VTE behaviors suggest that animals may sample from a memory space rather than explicitly sampling from a behavioral space.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05B5FCF-9C96-4E98-AC54-1FA1D1F211E2}" type="slidenum">
              <a:rPr lang="en-US">
                <a:latin typeface="Arial" charset="0"/>
              </a:rPr>
              <a:pPr/>
              <a:t>36</a:t>
            </a:fld>
            <a:endParaRPr lang="en-US">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40</a:t>
            </a:fld>
            <a:endParaRPr lang="en-US"/>
          </a:p>
        </p:txBody>
      </p:sp>
    </p:spTree>
    <p:extLst>
      <p:ext uri="{BB962C8B-B14F-4D97-AF65-F5344CB8AC3E}">
        <p14:creationId xmlns:p14="http://schemas.microsoft.com/office/powerpoint/2010/main" val="187198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graph shows the strength of the conditioned response across learning trials.  The CR can be anything from Salivation to </a:t>
            </a:r>
            <a:r>
              <a:rPr lang="en-US" baseline="0" dirty="0" err="1" smtClean="0"/>
              <a:t>Nosepokes</a:t>
            </a:r>
            <a:r>
              <a:rPr lang="en-US" baseline="0" dirty="0" smtClean="0"/>
              <a:t> (or other approach behaviors) for appetitive </a:t>
            </a:r>
            <a:r>
              <a:rPr lang="en-US" baseline="0" dirty="0" err="1" smtClean="0"/>
              <a:t>reinforcers</a:t>
            </a:r>
            <a:r>
              <a:rPr lang="en-US" baseline="0" dirty="0" smtClean="0"/>
              <a:t> and </a:t>
            </a:r>
            <a:r>
              <a:rPr lang="en-US" baseline="0" dirty="0" err="1" smtClean="0"/>
              <a:t>eyeblink</a:t>
            </a:r>
            <a:r>
              <a:rPr lang="en-US" baseline="0" dirty="0" smtClean="0"/>
              <a:t>, fear-potentiated startle, or simple avoidance for aversive </a:t>
            </a:r>
            <a:r>
              <a:rPr lang="en-US" baseline="0" dirty="0" err="1" smtClean="0"/>
              <a:t>reinforcers</a:t>
            </a:r>
            <a:r>
              <a:rPr lang="en-US" baseline="0" dirty="0" smtClean="0"/>
              <a:t>.</a:t>
            </a:r>
          </a:p>
          <a:p>
            <a:endParaRPr lang="en-US" baseline="0" dirty="0" smtClean="0"/>
          </a:p>
          <a:p>
            <a:r>
              <a:rPr lang="en-US" baseline="0" dirty="0" smtClean="0"/>
              <a:t>Image: http://s-f-</a:t>
            </a:r>
            <a:r>
              <a:rPr lang="en-US" baseline="0" dirty="0" err="1" smtClean="0"/>
              <a:t>walker.org.uk</a:t>
            </a:r>
            <a:r>
              <a:rPr lang="en-US" baseline="0" dirty="0" smtClean="0"/>
              <a:t>/pubs/</a:t>
            </a:r>
            <a:r>
              <a:rPr lang="en-US" baseline="0" dirty="0" err="1" smtClean="0"/>
              <a:t>lr</a:t>
            </a:r>
            <a:r>
              <a:rPr lang="en-US" baseline="0" dirty="0" smtClean="0"/>
              <a:t>/chapter3-lr.html</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3</a:t>
            </a:fld>
            <a:endParaRPr lang="en-US"/>
          </a:p>
        </p:txBody>
      </p:sp>
    </p:spTree>
    <p:extLst>
      <p:ext uri="{BB962C8B-B14F-4D97-AF65-F5344CB8AC3E}">
        <p14:creationId xmlns:p14="http://schemas.microsoft.com/office/powerpoint/2010/main" val="2867184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41</a:t>
            </a:fld>
            <a:endParaRPr lang="en-US"/>
          </a:p>
        </p:txBody>
      </p:sp>
    </p:spTree>
    <p:extLst>
      <p:ext uri="{BB962C8B-B14F-4D97-AF65-F5344CB8AC3E}">
        <p14:creationId xmlns:p14="http://schemas.microsoft.com/office/powerpoint/2010/main" val="3742390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c</a:t>
            </a:r>
            <a:r>
              <a:rPr lang="en-US" baseline="0" dirty="0" smtClean="0"/>
              <a:t> = [0 0 0], c = [10 0 0], c = [0 10 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 c</a:t>
            </a:r>
            <a:r>
              <a:rPr lang="en-US" baseline="0" dirty="0" smtClean="0"/>
              <a:t> = [10 10 0], c = [0 10 10], c = [10 10 10]</a:t>
            </a:r>
          </a:p>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52</a:t>
            </a:fld>
            <a:endParaRPr lang="en-US"/>
          </a:p>
        </p:txBody>
      </p:sp>
    </p:spTree>
    <p:extLst>
      <p:ext uri="{BB962C8B-B14F-4D97-AF65-F5344CB8AC3E}">
        <p14:creationId xmlns:p14="http://schemas.microsoft.com/office/powerpoint/2010/main" val="2436082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c</a:t>
            </a:r>
            <a:r>
              <a:rPr lang="en-US" baseline="0" dirty="0" smtClean="0"/>
              <a:t> = [0 0 0], c = [10 0 0], c = [0 10 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 c</a:t>
            </a:r>
            <a:r>
              <a:rPr lang="en-US" baseline="0" dirty="0" smtClean="0"/>
              <a:t> = [10 10 0], c = [0 10 10], c = [10 10 10]</a:t>
            </a:r>
          </a:p>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53</a:t>
            </a:fld>
            <a:endParaRPr lang="en-US"/>
          </a:p>
        </p:txBody>
      </p:sp>
    </p:spTree>
    <p:extLst>
      <p:ext uri="{BB962C8B-B14F-4D97-AF65-F5344CB8AC3E}">
        <p14:creationId xmlns:p14="http://schemas.microsoft.com/office/powerpoint/2010/main" val="2436082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c</a:t>
            </a:r>
            <a:r>
              <a:rPr lang="en-US" baseline="0" dirty="0" smtClean="0"/>
              <a:t> = [0 0 0], c = [10 0 0], c = [0 10 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 c</a:t>
            </a:r>
            <a:r>
              <a:rPr lang="en-US" baseline="0" dirty="0" smtClean="0"/>
              <a:t> = [10 10 0], c = [0 10 10], c = [10 10 10]</a:t>
            </a:r>
          </a:p>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54</a:t>
            </a:fld>
            <a:endParaRPr lang="en-US"/>
          </a:p>
        </p:txBody>
      </p:sp>
    </p:spTree>
    <p:extLst>
      <p:ext uri="{BB962C8B-B14F-4D97-AF65-F5344CB8AC3E}">
        <p14:creationId xmlns:p14="http://schemas.microsoft.com/office/powerpoint/2010/main" val="2436082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c</a:t>
            </a:r>
            <a:r>
              <a:rPr lang="en-US" baseline="0" dirty="0" smtClean="0"/>
              <a:t> = [0 0 0], c = [10 0 0], c = [0 10 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 c</a:t>
            </a:r>
            <a:r>
              <a:rPr lang="en-US" baseline="0" dirty="0" smtClean="0"/>
              <a:t> = [10 10 0], c = [0 10 10], c = [10 10 10]</a:t>
            </a:r>
          </a:p>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55</a:t>
            </a:fld>
            <a:endParaRPr lang="en-US"/>
          </a:p>
        </p:txBody>
      </p:sp>
    </p:spTree>
    <p:extLst>
      <p:ext uri="{BB962C8B-B14F-4D97-AF65-F5344CB8AC3E}">
        <p14:creationId xmlns:p14="http://schemas.microsoft.com/office/powerpoint/2010/main" val="2436082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c</a:t>
            </a:r>
            <a:r>
              <a:rPr lang="en-US" baseline="0" dirty="0" smtClean="0"/>
              <a:t> = [0 0 0], c = [10 0 0], c = [0 10 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 c</a:t>
            </a:r>
            <a:r>
              <a:rPr lang="en-US" baseline="0" dirty="0" smtClean="0"/>
              <a:t> = [10 10 0], c = [0 10 10], c = [10 10 10]</a:t>
            </a:r>
          </a:p>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56</a:t>
            </a:fld>
            <a:endParaRPr lang="en-US"/>
          </a:p>
        </p:txBody>
      </p:sp>
    </p:spTree>
    <p:extLst>
      <p:ext uri="{BB962C8B-B14F-4D97-AF65-F5344CB8AC3E}">
        <p14:creationId xmlns:p14="http://schemas.microsoft.com/office/powerpoint/2010/main" val="2436082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c</a:t>
            </a:r>
            <a:r>
              <a:rPr lang="en-US" baseline="0" dirty="0" smtClean="0"/>
              <a:t> = [0 0 0], c = [10 0 0], c = [0 10 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 c</a:t>
            </a:r>
            <a:r>
              <a:rPr lang="en-US" baseline="0" dirty="0" smtClean="0"/>
              <a:t> = [10 10 0], c = [0 10 10], c = [10 10 10]</a:t>
            </a:r>
          </a:p>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57</a:t>
            </a:fld>
            <a:endParaRPr lang="en-US"/>
          </a:p>
        </p:txBody>
      </p:sp>
    </p:spTree>
    <p:extLst>
      <p:ext uri="{BB962C8B-B14F-4D97-AF65-F5344CB8AC3E}">
        <p14:creationId xmlns:p14="http://schemas.microsoft.com/office/powerpoint/2010/main" val="2436082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fundamental problem with the hippocampus</a:t>
            </a:r>
            <a:r>
              <a:rPr lang="en-US" baseline="0" dirty="0" smtClean="0"/>
              <a:t> providing the basis for conjunctive learning is that learning across all conjunctions is an incredibly slow process since it dilutes sampling.  We address this problem by sharing </a:t>
            </a:r>
            <a:r>
              <a:rPr lang="en-US" baseline="0" dirty="0" err="1" smtClean="0"/>
              <a:t>hyperparameters</a:t>
            </a:r>
            <a:r>
              <a:rPr lang="en-US" baseline="0" dirty="0" smtClean="0"/>
              <a:t> as a mixture.</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58</a:t>
            </a:fld>
            <a:endParaRPr lang="en-US"/>
          </a:p>
        </p:txBody>
      </p:sp>
    </p:spTree>
    <p:extLst>
      <p:ext uri="{BB962C8B-B14F-4D97-AF65-F5344CB8AC3E}">
        <p14:creationId xmlns:p14="http://schemas.microsoft.com/office/powerpoint/2010/main" val="1055485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deterministic task</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60</a:t>
            </a:fld>
            <a:endParaRPr lang="en-US"/>
          </a:p>
        </p:txBody>
      </p:sp>
    </p:spTree>
    <p:extLst>
      <p:ext uri="{BB962C8B-B14F-4D97-AF65-F5344CB8AC3E}">
        <p14:creationId xmlns:p14="http://schemas.microsoft.com/office/powerpoint/2010/main" val="1606213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use the right task representation</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64</a:t>
            </a:fld>
            <a:endParaRPr lang="en-US"/>
          </a:p>
        </p:txBody>
      </p:sp>
    </p:spTree>
    <p:extLst>
      <p:ext uri="{BB962C8B-B14F-4D97-AF65-F5344CB8AC3E}">
        <p14:creationId xmlns:p14="http://schemas.microsoft.com/office/powerpoint/2010/main" val="3809788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big change in the magnitude of reinforcement leads to a big change in associative strength.  Each model of learning unpacks this a little differently – and allows them to explain slightly different behavioral observations.</a:t>
            </a:r>
          </a:p>
          <a:p>
            <a:endParaRPr lang="en-US" baseline="0" dirty="0" smtClean="0"/>
          </a:p>
          <a:p>
            <a:r>
              <a:rPr lang="en-US" baseline="0" dirty="0" smtClean="0"/>
              <a:t>The </a:t>
            </a:r>
            <a:r>
              <a:rPr lang="en-US" baseline="0" dirty="0" err="1" smtClean="0"/>
              <a:t>Rescorla</a:t>
            </a:r>
            <a:r>
              <a:rPr lang="en-US" baseline="0" dirty="0" smtClean="0"/>
              <a:t>-Wagner learning rule gives rise to temporal difference learning.</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4</a:t>
            </a:fld>
            <a:endParaRPr lang="en-US"/>
          </a:p>
        </p:txBody>
      </p:sp>
    </p:spTree>
    <p:extLst>
      <p:ext uri="{BB962C8B-B14F-4D97-AF65-F5344CB8AC3E}">
        <p14:creationId xmlns:p14="http://schemas.microsoft.com/office/powerpoint/2010/main" val="961873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use the wrong task representation</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65</a:t>
            </a:fld>
            <a:endParaRPr lang="en-US"/>
          </a:p>
        </p:txBody>
      </p:sp>
    </p:spTree>
    <p:extLst>
      <p:ext uri="{BB962C8B-B14F-4D97-AF65-F5344CB8AC3E}">
        <p14:creationId xmlns:p14="http://schemas.microsoft.com/office/powerpoint/2010/main" val="2581575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use too complex of a task representation</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66</a:t>
            </a:fld>
            <a:endParaRPr lang="en-US"/>
          </a:p>
        </p:txBody>
      </p:sp>
    </p:spTree>
    <p:extLst>
      <p:ext uri="{BB962C8B-B14F-4D97-AF65-F5344CB8AC3E}">
        <p14:creationId xmlns:p14="http://schemas.microsoft.com/office/powerpoint/2010/main" val="2581575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Notably, the distributions</a:t>
            </a:r>
            <a:r>
              <a:rPr lang="en-US" baseline="0" dirty="0" smtClean="0"/>
              <a:t> on the bottom-right are not yet stable</a:t>
            </a:r>
            <a:r>
              <a:rPr lang="en-US" baseline="0" dirty="0" smtClean="0"/>
              <a:t>.  New observations can produce a considerable change.</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68</a:t>
            </a:fld>
            <a:endParaRPr lang="en-US"/>
          </a:p>
        </p:txBody>
      </p:sp>
    </p:spTree>
    <p:extLst>
      <p:ext uri="{BB962C8B-B14F-4D97-AF65-F5344CB8AC3E}">
        <p14:creationId xmlns:p14="http://schemas.microsoft.com/office/powerpoint/2010/main" val="2407284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expected KL divergence</a:t>
            </a:r>
            <a:r>
              <a:rPr lang="en-US" baseline="0" dirty="0" smtClean="0"/>
              <a:t> is simply the KL divergence for each observation (at each state) weighted by the probability of making each observation.</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69</a:t>
            </a:fld>
            <a:endParaRPr lang="en-US"/>
          </a:p>
        </p:txBody>
      </p:sp>
    </p:spTree>
    <p:extLst>
      <p:ext uri="{BB962C8B-B14F-4D97-AF65-F5344CB8AC3E}">
        <p14:creationId xmlns:p14="http://schemas.microsoft.com/office/powerpoint/2010/main" val="1388701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a:t>
            </a:r>
            <a:r>
              <a:rPr lang="en-US" baseline="0" dirty="0" smtClean="0"/>
              <a:t> we assume that reactivation does not contribute to learning when predictions are incoherent.</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75</a:t>
            </a:fld>
            <a:endParaRPr lang="en-US"/>
          </a:p>
        </p:txBody>
      </p:sp>
    </p:spTree>
    <p:extLst>
      <p:ext uri="{BB962C8B-B14F-4D97-AF65-F5344CB8AC3E}">
        <p14:creationId xmlns:p14="http://schemas.microsoft.com/office/powerpoint/2010/main" val="993569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Overdispersion is generally</a:t>
            </a:r>
            <a:r>
              <a:rPr lang="en-US" baseline="0" dirty="0" smtClean="0"/>
              <a:t> </a:t>
            </a:r>
            <a:r>
              <a:rPr lang="en-US" dirty="0" smtClean="0"/>
              <a:t>explained as the use of multiple</a:t>
            </a:r>
            <a:r>
              <a:rPr lang="en-US" baseline="0" dirty="0" smtClean="0"/>
              <a:t> </a:t>
            </a:r>
            <a:r>
              <a:rPr lang="en-US" dirty="0" smtClean="0"/>
              <a:t>hippocampal maps or reference frames.</a:t>
            </a:r>
          </a:p>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77</a:t>
            </a:fld>
            <a:endParaRPr lang="en-US"/>
          </a:p>
        </p:txBody>
      </p:sp>
    </p:spTree>
    <p:extLst>
      <p:ext uri="{BB962C8B-B14F-4D97-AF65-F5344CB8AC3E}">
        <p14:creationId xmlns:p14="http://schemas.microsoft.com/office/powerpoint/2010/main" val="1591908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16 possible models and 704</a:t>
            </a:r>
            <a:r>
              <a:rPr lang="en-US" baseline="0" dirty="0" smtClean="0"/>
              <a:t> states in the full model (fewer in each of the conjunctive models).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86</a:t>
            </a:fld>
            <a:endParaRPr lang="en-US"/>
          </a:p>
        </p:txBody>
      </p:sp>
    </p:spTree>
    <p:extLst>
      <p:ext uri="{BB962C8B-B14F-4D97-AF65-F5344CB8AC3E}">
        <p14:creationId xmlns:p14="http://schemas.microsoft.com/office/powerpoint/2010/main" val="1480132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16 possible models and 704</a:t>
            </a:r>
            <a:r>
              <a:rPr lang="en-US" baseline="0" dirty="0" smtClean="0"/>
              <a:t> states in the full model (fewer in each of the conjunctive models).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87</a:t>
            </a:fld>
            <a:endParaRPr lang="en-US"/>
          </a:p>
        </p:txBody>
      </p:sp>
    </p:spTree>
    <p:extLst>
      <p:ext uri="{BB962C8B-B14F-4D97-AF65-F5344CB8AC3E}">
        <p14:creationId xmlns:p14="http://schemas.microsoft.com/office/powerpoint/2010/main" val="1480132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four animals displayed a characteristic pattern of exploration.  The animals first explored the novel object</a:t>
            </a:r>
            <a:r>
              <a:rPr lang="en-US" baseline="0" dirty="0" smtClean="0"/>
              <a:t>, then the control object (that did not change), then the novel object.  Animals varied in how fast they ran through this sequence but not the overall pattern.</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97</a:t>
            </a:fld>
            <a:endParaRPr lang="en-US"/>
          </a:p>
        </p:txBody>
      </p:sp>
    </p:spTree>
    <p:extLst>
      <p:ext uri="{BB962C8B-B14F-4D97-AF65-F5344CB8AC3E}">
        <p14:creationId xmlns:p14="http://schemas.microsoft.com/office/powerpoint/2010/main" val="3625893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This provides a more natural account than the neural networks</a:t>
            </a:r>
            <a:r>
              <a:rPr lang="en-US" baseline="0" dirty="0" smtClean="0"/>
              <a:t> approach in which each trial is viewed as a training epoch.  Additionally, this approach makes explicit the latent structure of the task while the neural networks approach leaves this structure hidden within the connections.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100</a:t>
            </a:fld>
            <a:endParaRPr lang="en-US"/>
          </a:p>
        </p:txBody>
      </p:sp>
    </p:spTree>
    <p:extLst>
      <p:ext uri="{BB962C8B-B14F-4D97-AF65-F5344CB8AC3E}">
        <p14:creationId xmlns:p14="http://schemas.microsoft.com/office/powerpoint/2010/main" val="632403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Image: http://s-f-</a:t>
            </a:r>
            <a:r>
              <a:rPr lang="en-US" baseline="0" dirty="0" err="1" smtClean="0"/>
              <a:t>walker.org.uk</a:t>
            </a:r>
            <a:r>
              <a:rPr lang="en-US" baseline="0" dirty="0" smtClean="0"/>
              <a:t>/pubs/</a:t>
            </a:r>
            <a:r>
              <a:rPr lang="en-US" baseline="0" dirty="0" err="1" smtClean="0"/>
              <a:t>lr</a:t>
            </a:r>
            <a:r>
              <a:rPr lang="en-US" baseline="0" dirty="0" smtClean="0"/>
              <a:t>/chapter3-lr.html</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5</a:t>
            </a:fld>
            <a:endParaRPr lang="en-US"/>
          </a:p>
        </p:txBody>
      </p:sp>
    </p:spTree>
    <p:extLst>
      <p:ext uri="{BB962C8B-B14F-4D97-AF65-F5344CB8AC3E}">
        <p14:creationId xmlns:p14="http://schemas.microsoft.com/office/powerpoint/2010/main" val="286718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6</a:t>
            </a:fld>
            <a:endParaRPr lang="en-US"/>
          </a:p>
        </p:txBody>
      </p:sp>
    </p:spTree>
    <p:extLst>
      <p:ext uri="{BB962C8B-B14F-4D97-AF65-F5344CB8AC3E}">
        <p14:creationId xmlns:p14="http://schemas.microsoft.com/office/powerpoint/2010/main" val="196342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central element of Bayes learning that makes it faster and more general than associative learning is that the hypothesis about the structure of the world can precede the data.  This will often allow rather deep inferences about latent causes using relatively little data.  In contrast, associative learning uses only the associations derived from the data.  </a:t>
            </a:r>
            <a:r>
              <a:rPr lang="en-US" baseline="0" dirty="0" err="1" smtClean="0"/>
              <a:t>Gershman</a:t>
            </a:r>
            <a:r>
              <a:rPr lang="en-US" baseline="0" dirty="0" smtClean="0"/>
              <a:t>, </a:t>
            </a:r>
            <a:r>
              <a:rPr lang="en-US" baseline="0" dirty="0" err="1" smtClean="0"/>
              <a:t>Blei</a:t>
            </a:r>
            <a:r>
              <a:rPr lang="en-US" baseline="0" dirty="0" smtClean="0"/>
              <a:t> and </a:t>
            </a:r>
            <a:r>
              <a:rPr lang="en-US" baseline="0" dirty="0" err="1" smtClean="0"/>
              <a:t>Niv</a:t>
            </a:r>
            <a:r>
              <a:rPr lang="en-US" baseline="0" dirty="0" smtClean="0"/>
              <a:t> (2010) point out that connectionist approaches often build an associative (parameter) space that can capture the set of latent causes used in Bayesian learning.  The associative response basically boils down to, “if we just take enough data and build a big enough hidden layer, we’ll work it out.” (This is giving short shrift to the associative folks.)</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7</a:t>
            </a:fld>
            <a:endParaRPr lang="en-US"/>
          </a:p>
        </p:txBody>
      </p:sp>
    </p:spTree>
    <p:extLst>
      <p:ext uri="{BB962C8B-B14F-4D97-AF65-F5344CB8AC3E}">
        <p14:creationId xmlns:p14="http://schemas.microsoft.com/office/powerpoint/2010/main" val="196342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8</a:t>
            </a:fld>
            <a:endParaRPr lang="en-US"/>
          </a:p>
        </p:txBody>
      </p:sp>
    </p:spTree>
    <p:extLst>
      <p:ext uri="{BB962C8B-B14F-4D97-AF65-F5344CB8AC3E}">
        <p14:creationId xmlns:p14="http://schemas.microsoft.com/office/powerpoint/2010/main" val="1049236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black lines indicate a higher probability of the </a:t>
            </a:r>
            <a:r>
              <a:rPr lang="en-US" baseline="0" dirty="0" err="1" smtClean="0"/>
              <a:t>reinforcer</a:t>
            </a:r>
            <a:r>
              <a:rPr lang="en-US" baseline="0" dirty="0" smtClean="0"/>
              <a:t> while </a:t>
            </a:r>
            <a:r>
              <a:rPr lang="en-US" dirty="0" smtClean="0"/>
              <a:t>the red lines indicate</a:t>
            </a:r>
            <a:r>
              <a:rPr lang="en-US" baseline="0" dirty="0" smtClean="0"/>
              <a:t> indicate lower probability of the </a:t>
            </a:r>
            <a:r>
              <a:rPr lang="en-US" baseline="0" dirty="0" err="1" smtClean="0"/>
              <a:t>reinforcer</a:t>
            </a:r>
            <a:r>
              <a:rPr lang="en-US" baseline="0" dirty="0" smtClean="0"/>
              <a:t> (e.g. inhibition)</a:t>
            </a:r>
            <a:r>
              <a:rPr lang="en-US" dirty="0" smtClean="0"/>
              <a:t>.  In</a:t>
            </a:r>
            <a:r>
              <a:rPr lang="en-US" baseline="0" dirty="0" smtClean="0"/>
              <a:t> the top discriminative model, the presence of stimulus A reduces the expectation of the </a:t>
            </a:r>
            <a:r>
              <a:rPr lang="en-US" baseline="0" dirty="0" err="1" smtClean="0"/>
              <a:t>reinforcer</a:t>
            </a:r>
            <a:r>
              <a:rPr lang="en-US" baseline="0" dirty="0" smtClean="0"/>
              <a:t>/US while the presence of B &amp; C each increase the probability.  In the bottom generative model, the first latent cause generates stimuli A and B but not the </a:t>
            </a:r>
            <a:r>
              <a:rPr lang="en-US" baseline="0" dirty="0" err="1" smtClean="0"/>
              <a:t>reinforcer</a:t>
            </a:r>
            <a:r>
              <a:rPr lang="en-US" baseline="0" dirty="0" smtClean="0"/>
              <a:t> R while the second latent cause generates B, C, and the </a:t>
            </a:r>
            <a:r>
              <a:rPr lang="en-US" baseline="0" dirty="0" err="1" smtClean="0"/>
              <a:t>reinforcer</a:t>
            </a:r>
            <a:r>
              <a:rPr lang="en-US" baseline="0" dirty="0" smtClean="0"/>
              <a:t>.</a:t>
            </a:r>
            <a:endParaRPr lang="en-US" dirty="0" smtClean="0"/>
          </a:p>
          <a:p>
            <a:endParaRPr lang="en-US" dirty="0" smtClean="0"/>
          </a:p>
          <a:p>
            <a:r>
              <a:rPr lang="en-US" dirty="0" smtClean="0"/>
              <a:t>I’m going to focus on the generative approach for the remainder</a:t>
            </a:r>
            <a:r>
              <a:rPr lang="en-US" baseline="0" dirty="0" smtClean="0"/>
              <a:t> of the talk today.</a:t>
            </a:r>
            <a:endParaRPr lang="en-US" dirty="0"/>
          </a:p>
        </p:txBody>
      </p:sp>
      <p:sp>
        <p:nvSpPr>
          <p:cNvPr id="4" name="Slide Number Placeholder 3"/>
          <p:cNvSpPr>
            <a:spLocks noGrp="1"/>
          </p:cNvSpPr>
          <p:nvPr>
            <p:ph type="sldNum" sz="quarter" idx="10"/>
          </p:nvPr>
        </p:nvSpPr>
        <p:spPr/>
        <p:txBody>
          <a:bodyPr/>
          <a:lstStyle/>
          <a:p>
            <a:fld id="{D5FCBA60-B165-204B-96CB-4CB93CB973CF}" type="slidenum">
              <a:rPr lang="en-US" smtClean="0"/>
              <a:t>9</a:t>
            </a:fld>
            <a:endParaRPr lang="en-US"/>
          </a:p>
        </p:txBody>
      </p:sp>
    </p:spTree>
    <p:extLst>
      <p:ext uri="{BB962C8B-B14F-4D97-AF65-F5344CB8AC3E}">
        <p14:creationId xmlns:p14="http://schemas.microsoft.com/office/powerpoint/2010/main" val="159891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August 13,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Wednesday, August 13,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August 13,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19263"/>
            <a:ext cx="4038600" cy="2128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2130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
          <p:cNvSpPr>
            <a:spLocks noGrp="1" noChangeArrowheads="1"/>
          </p:cNvSpPr>
          <p:nvPr>
            <p:ph type="sldNum" sz="quarter" idx="12"/>
          </p:nvPr>
        </p:nvSpPr>
        <p:spPr>
          <a:ln/>
        </p:spPr>
        <p:txBody>
          <a:bodyPr/>
          <a:lstStyle>
            <a:lvl1pPr>
              <a:defRPr/>
            </a:lvl1pPr>
          </a:lstStyle>
          <a:p>
            <a:pPr>
              <a:defRPr/>
            </a:pPr>
            <a:fld id="{74794F19-E0F5-4BD4-9BA1-3F9A167219EE}" type="slidenum">
              <a:rPr lang="en-US" altLang="en-US"/>
              <a:pPr>
                <a:defRPr/>
              </a:pPr>
              <a:t>‹#›</a:t>
            </a:fld>
            <a:endParaRPr lang="en-US" altLang="en-US"/>
          </a:p>
        </p:txBody>
      </p:sp>
    </p:spTree>
    <p:extLst>
      <p:ext uri="{BB962C8B-B14F-4D97-AF65-F5344CB8AC3E}">
        <p14:creationId xmlns:p14="http://schemas.microsoft.com/office/powerpoint/2010/main" val="1303616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Wednesday, August 13,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August 13,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August 13,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August 13, 14</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Wednesday, August 13, 14</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August 13, 14</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August 13,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August 13,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721819"/>
            <a:ext cx="8229600" cy="571182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62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6528816"/>
            <a:ext cx="2895600" cy="329184"/>
          </a:xfrm>
          <a:prstGeom prst="rect">
            <a:avLst/>
          </a:prstGeom>
        </p:spPr>
        <p:txBody>
          <a:bodyPr vert="horz" lIns="91440" tIns="45720" rIns="91440" bIns="45720" rtlCol="0" anchor="ctr"/>
          <a:lstStyle>
            <a:lvl1pPr algn="l">
              <a:defRPr sz="1200">
                <a:solidFill>
                  <a:srgbClr val="93A299"/>
                </a:solidFill>
              </a:defRPr>
            </a:lvl1pPr>
          </a:lstStyle>
          <a:p>
            <a:r>
              <a:rPr lang="en-US" dirty="0" smtClean="0"/>
              <a:t>September 26, 2013</a:t>
            </a:r>
            <a:endParaRPr lang="en-US" dirty="0"/>
          </a:p>
        </p:txBody>
      </p:sp>
      <p:sp>
        <p:nvSpPr>
          <p:cNvPr id="5" name="Footer Placeholder 4"/>
          <p:cNvSpPr>
            <a:spLocks noGrp="1"/>
          </p:cNvSpPr>
          <p:nvPr>
            <p:ph type="ftr" sz="quarter" idx="3"/>
          </p:nvPr>
        </p:nvSpPr>
        <p:spPr>
          <a:xfrm>
            <a:off x="3785087" y="6528816"/>
            <a:ext cx="4114800" cy="329184"/>
          </a:xfrm>
          <a:prstGeom prst="rect">
            <a:avLst/>
          </a:prstGeom>
        </p:spPr>
        <p:txBody>
          <a:bodyPr vert="horz" lIns="91440" tIns="45720" rIns="91440" bIns="45720" rtlCol="0" anchor="ctr"/>
          <a:lstStyle>
            <a:lvl1pPr algn="ctr">
              <a:defRPr sz="1200">
                <a:solidFill>
                  <a:schemeClr val="accent1"/>
                </a:solidFill>
              </a:defRPr>
            </a:lvl1pPr>
          </a:lstStyle>
          <a:p>
            <a:pPr algn="r"/>
            <a:endParaRPr lang="en-US" dirty="0"/>
          </a:p>
        </p:txBody>
      </p:sp>
      <p:sp>
        <p:nvSpPr>
          <p:cNvPr id="6" name="Slide Number Placeholder 5"/>
          <p:cNvSpPr>
            <a:spLocks noGrp="1"/>
          </p:cNvSpPr>
          <p:nvPr>
            <p:ph type="sldNum" sz="quarter" idx="4"/>
          </p:nvPr>
        </p:nvSpPr>
        <p:spPr>
          <a:xfrm>
            <a:off x="7976087" y="6528816"/>
            <a:ext cx="1066800" cy="329184"/>
          </a:xfrm>
          <a:prstGeom prst="rect">
            <a:avLst/>
          </a:prstGeom>
        </p:spPr>
        <p:txBody>
          <a:bodyPr vert="horz" lIns="91440" tIns="45720" rIns="91440" bIns="45720" rtlCol="0" anchor="ctr"/>
          <a:lstStyle>
            <a:lvl1pPr algn="l">
              <a:defRPr sz="1400" b="1">
                <a:solidFill>
                  <a:schemeClr val="accent1"/>
                </a:solidFill>
              </a:defRPr>
            </a:lvl1pPr>
          </a:lstStyle>
          <a:p>
            <a:fld id="{0CFEC368-1D7A-4F81-ABF6-AE0E36BAF64C}" type="slidenum">
              <a:rPr lang="en-US" smtClean="0"/>
              <a:pPr/>
              <a:t>‹#›</a:t>
            </a:fld>
            <a:endParaRPr lang="en-US" dirty="0"/>
          </a:p>
        </p:txBody>
      </p:sp>
      <p:sp>
        <p:nvSpPr>
          <p:cNvPr id="2" name="Title Placeholder 1"/>
          <p:cNvSpPr>
            <a:spLocks noGrp="1"/>
          </p:cNvSpPr>
          <p:nvPr>
            <p:ph type="title"/>
          </p:nvPr>
        </p:nvSpPr>
        <p:spPr>
          <a:xfrm>
            <a:off x="457200" y="11120"/>
            <a:ext cx="8229600" cy="54678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 Id="rId3" Type="http://schemas.microsoft.com/office/2007/relationships/hdphoto" Target="../media/hdphoto7.wdp"/></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 Id="rId3" Type="http://schemas.microsoft.com/office/2007/relationships/hdphoto" Target="../media/hdphoto8.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40.png"/><Relationship Id="rId1" Type="http://schemas.microsoft.com/office/2007/relationships/media" Target="file://localhost/Volumes/Windows/home/ajohnson/output/talks/ccs%20journal%20club/R117-2007-06-15-VTE.wmv" TargetMode="External"/><Relationship Id="rId2" Type="http://schemas.openxmlformats.org/officeDocument/2006/relationships/video" Target="file://localhost/Volumes/Windows/home/ajohnson/output/talks/ccs%20journal%20club/R117-2007-06-15-VTE.wmv" TargetMode="External"/></Relationships>
</file>

<file path=ppt/slides/_rels/slide36.xml.rels><?xml version="1.0" encoding="UTF-8" standalone="yes"?>
<Relationships xmlns="http://schemas.openxmlformats.org/package/2006/relationships"><Relationship Id="rId3" Type="http://schemas.microsoft.com/office/2007/relationships/media" Target="file://localhost/Volumes/Windows/home/ajohnson/output/talks/movies/R051-2004-09-06choicepoint_extended02none.avi" TargetMode="External"/><Relationship Id="rId4" Type="http://schemas.openxmlformats.org/officeDocument/2006/relationships/video" Target="file://localhost/Volumes/Windows/home/ajohnson/output/talks/movies/R051-2004-09-06choicepoint_extended02none.avi" TargetMode="External"/><Relationship Id="rId5" Type="http://schemas.openxmlformats.org/officeDocument/2006/relationships/slideLayout" Target="../slideLayouts/slideLayout12.xml"/><Relationship Id="rId6" Type="http://schemas.openxmlformats.org/officeDocument/2006/relationships/notesSlide" Target="../notesSlides/notesSlide28.xml"/><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 Type="http://schemas.microsoft.com/office/2007/relationships/media" Target="file://localhost/Volumes/Windows/home/ajohnson/output/talks/2008%20GPN/R065-2005-06-17mt_sample01_bayes.avi" TargetMode="External"/><Relationship Id="rId2" Type="http://schemas.openxmlformats.org/officeDocument/2006/relationships/video" Target="file://localhost/Volumes/Windows/home/ajohnson/output/talks/2008%20GPN/R065-2005-06-17mt_sample01_bayes.avi"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6.emf"/></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emf"/><Relationship Id="rId5" Type="http://schemas.openxmlformats.org/officeDocument/2006/relationships/image" Target="../media/image69.emf"/><Relationship Id="rId6" Type="http://schemas.openxmlformats.org/officeDocument/2006/relationships/image" Target="../media/image70.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 Id="rId3" Type="http://schemas.openxmlformats.org/officeDocument/2006/relationships/image" Target="../media/image75.emf"/></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76.emf"/><Relationship Id="rId5" Type="http://schemas.openxmlformats.org/officeDocument/2006/relationships/image" Target="../media/image77.jpe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64.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5.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6.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4" Type="http://schemas.microsoft.com/office/2007/relationships/hdphoto" Target="../media/hdphoto4.wdp"/><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72.emf"/><Relationship Id="rId5"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4" Type="http://schemas.microsoft.com/office/2007/relationships/hdphoto" Target="../media/hdphoto5.wdp"/><Relationship Id="rId5" Type="http://schemas.openxmlformats.org/officeDocument/2006/relationships/image" Target="../media/image89.jpeg"/><Relationship Id="rId6"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4" Type="http://schemas.microsoft.com/office/2007/relationships/hdphoto" Target="../media/hdphoto5.wdp"/><Relationship Id="rId5" Type="http://schemas.openxmlformats.org/officeDocument/2006/relationships/image" Target="../media/image89.jpeg"/><Relationship Id="rId6"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90.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4.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05.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 Id="rId3" Type="http://schemas.openxmlformats.org/officeDocument/2006/relationships/image" Target="../media/image11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emf"/><Relationship Id="rId3" Type="http://schemas.openxmlformats.org/officeDocument/2006/relationships/image" Target="../media/image10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 Id="rId3" Type="http://schemas.openxmlformats.org/officeDocument/2006/relationships/image" Target="../media/image10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 Id="rId3" Type="http://schemas.openxmlformats.org/officeDocument/2006/relationships/image" Target="../media/image11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505200"/>
            <a:ext cx="7848600" cy="1304350"/>
          </a:xfrm>
        </p:spPr>
        <p:txBody>
          <a:bodyPr>
            <a:normAutofit/>
          </a:bodyPr>
          <a:lstStyle/>
          <a:p>
            <a:pPr algn="r"/>
            <a:r>
              <a:rPr lang="en-US" dirty="0" smtClean="0"/>
              <a:t>Adam Johnson</a:t>
            </a:r>
          </a:p>
          <a:p>
            <a:pPr algn="r"/>
            <a:r>
              <a:rPr lang="en-US" sz="1800" dirty="0" smtClean="0"/>
              <a:t>Department of Psychology</a:t>
            </a:r>
            <a:r>
              <a:rPr lang="en-US" dirty="0" smtClean="0"/>
              <a:t/>
            </a:r>
            <a:br>
              <a:rPr lang="en-US" dirty="0" smtClean="0"/>
            </a:br>
            <a:endParaRPr lang="en-US" dirty="0"/>
          </a:p>
        </p:txBody>
      </p:sp>
      <p:pic>
        <p:nvPicPr>
          <p:cNvPr id="4" name="Picture 3" descr="University Logo-Horz-Proces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679" y="4365503"/>
            <a:ext cx="2521721" cy="627938"/>
          </a:xfrm>
          <a:prstGeom prst="rect">
            <a:avLst/>
          </a:prstGeom>
        </p:spPr>
      </p:pic>
      <p:sp>
        <p:nvSpPr>
          <p:cNvPr id="5" name="TextBox 4"/>
          <p:cNvSpPr txBox="1"/>
          <p:nvPr/>
        </p:nvSpPr>
        <p:spPr>
          <a:xfrm>
            <a:off x="216187" y="2215636"/>
            <a:ext cx="8656004" cy="1015663"/>
          </a:xfrm>
          <a:prstGeom prst="rect">
            <a:avLst/>
          </a:prstGeom>
          <a:noFill/>
        </p:spPr>
        <p:txBody>
          <a:bodyPr wrap="square" rtlCol="0">
            <a:spAutoFit/>
          </a:bodyPr>
          <a:lstStyle/>
          <a:p>
            <a:pPr algn="r"/>
            <a:r>
              <a:rPr lang="en-US" sz="3000" dirty="0" smtClean="0">
                <a:solidFill>
                  <a:schemeClr val="accent6"/>
                </a:solidFill>
                <a:latin typeface="Arial"/>
                <a:cs typeface="Arial"/>
              </a:rPr>
              <a:t>The Bayesian Brain:</a:t>
            </a:r>
          </a:p>
          <a:p>
            <a:pPr algn="r"/>
            <a:r>
              <a:rPr lang="en-US" sz="3000" dirty="0" smtClean="0">
                <a:solidFill>
                  <a:schemeClr val="accent6"/>
                </a:solidFill>
                <a:latin typeface="Arial"/>
                <a:cs typeface="Arial"/>
              </a:rPr>
              <a:t>Structure learning and information foraging</a:t>
            </a:r>
            <a:endParaRPr lang="en-US" sz="3000" dirty="0">
              <a:solidFill>
                <a:schemeClr val="accent6"/>
              </a:solidFill>
              <a:latin typeface="Arial"/>
              <a:cs typeface="Arial"/>
            </a:endParaRPr>
          </a:p>
        </p:txBody>
      </p:sp>
    </p:spTree>
    <p:extLst>
      <p:ext uri="{BB962C8B-B14F-4D97-AF65-F5344CB8AC3E}">
        <p14:creationId xmlns:p14="http://schemas.microsoft.com/office/powerpoint/2010/main" val="30034978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93126" y="1405037"/>
            <a:ext cx="5090930" cy="5169252"/>
          </a:xfrm>
          <a:prstGeom prst="rect">
            <a:avLst/>
          </a:prstGeom>
        </p:spPr>
      </p:pic>
      <p:sp>
        <p:nvSpPr>
          <p:cNvPr id="2" name="Title 1"/>
          <p:cNvSpPr>
            <a:spLocks noGrp="1"/>
          </p:cNvSpPr>
          <p:nvPr>
            <p:ph type="title"/>
          </p:nvPr>
        </p:nvSpPr>
        <p:spPr/>
        <p:txBody>
          <a:bodyPr>
            <a:normAutofit fontScale="90000"/>
          </a:bodyPr>
          <a:lstStyle/>
          <a:p>
            <a:r>
              <a:rPr lang="en-US" dirty="0" smtClean="0"/>
              <a:t>Learning task structure</a:t>
            </a:r>
            <a:endParaRPr lang="en-US" dirty="0"/>
          </a:p>
        </p:txBody>
      </p:sp>
      <p:sp>
        <p:nvSpPr>
          <p:cNvPr id="3" name="Content Placeholder 2"/>
          <p:cNvSpPr>
            <a:spLocks noGrp="1"/>
          </p:cNvSpPr>
          <p:nvPr>
            <p:ph idx="1"/>
          </p:nvPr>
        </p:nvSpPr>
        <p:spPr/>
        <p:txBody>
          <a:bodyPr/>
          <a:lstStyle/>
          <a:p>
            <a:r>
              <a:rPr lang="en-US" dirty="0" smtClean="0"/>
              <a:t>Generative models for classical conditioning</a:t>
            </a:r>
          </a:p>
          <a:p>
            <a:pPr lvl="1"/>
            <a:r>
              <a:rPr lang="en-US" dirty="0" smtClean="0"/>
              <a:t>What’s the probability of the </a:t>
            </a:r>
            <a:br>
              <a:rPr lang="en-US" dirty="0" smtClean="0"/>
            </a:br>
            <a:r>
              <a:rPr lang="en-US" dirty="0" smtClean="0"/>
              <a:t>data given the proposed</a:t>
            </a:r>
            <a:br>
              <a:rPr lang="en-US" dirty="0" smtClean="0"/>
            </a:br>
            <a:r>
              <a:rPr lang="en-US" dirty="0" smtClean="0"/>
              <a:t>task structure.</a:t>
            </a:r>
            <a:endParaRPr lang="en-US" dirty="0"/>
          </a:p>
        </p:txBody>
      </p:sp>
      <p:sp>
        <p:nvSpPr>
          <p:cNvPr id="7" name="Text Box 13"/>
          <p:cNvSpPr txBox="1">
            <a:spLocks noChangeArrowheads="1"/>
          </p:cNvSpPr>
          <p:nvPr/>
        </p:nvSpPr>
        <p:spPr bwMode="auto">
          <a:xfrm>
            <a:off x="4352190" y="6581001"/>
            <a:ext cx="3956807" cy="276999"/>
          </a:xfrm>
          <a:prstGeom prst="rect">
            <a:avLst/>
          </a:prstGeom>
          <a:noFill/>
          <a:ln w="9525">
            <a:noFill/>
            <a:miter lim="800000"/>
            <a:headEnd/>
            <a:tailEnd/>
          </a:ln>
        </p:spPr>
        <p:txBody>
          <a:bodyPr wrap="none">
            <a:spAutoFit/>
          </a:bodyPr>
          <a:lstStyle/>
          <a:p>
            <a:r>
              <a:rPr lang="en-US" sz="1200" b="0" dirty="0" err="1" smtClean="0">
                <a:latin typeface="+mn-lt"/>
              </a:rPr>
              <a:t>Gershman</a:t>
            </a:r>
            <a:r>
              <a:rPr lang="en-US" sz="1200" b="0" dirty="0" smtClean="0">
                <a:latin typeface="+mn-lt"/>
              </a:rPr>
              <a:t> and </a:t>
            </a:r>
            <a:r>
              <a:rPr lang="en-US" sz="1200" b="0" dirty="0" err="1" smtClean="0">
                <a:latin typeface="+mn-lt"/>
              </a:rPr>
              <a:t>Niv</a:t>
            </a:r>
            <a:r>
              <a:rPr lang="en-US" sz="1200" b="0" dirty="0" smtClean="0">
                <a:latin typeface="+mn-lt"/>
              </a:rPr>
              <a:t> </a:t>
            </a:r>
            <a:r>
              <a:rPr lang="en-US" sz="1200" dirty="0" smtClean="0">
                <a:latin typeface="+mn-lt"/>
              </a:rPr>
              <a:t>(2010) </a:t>
            </a:r>
            <a:r>
              <a:rPr lang="en-US" sz="1200" i="1" dirty="0" smtClean="0">
                <a:latin typeface="+mn-lt"/>
              </a:rPr>
              <a:t>Current Opinion in </a:t>
            </a:r>
            <a:r>
              <a:rPr lang="en-US" sz="1200" i="1" dirty="0" err="1" smtClean="0">
                <a:latin typeface="+mn-lt"/>
              </a:rPr>
              <a:t>Neurobio</a:t>
            </a:r>
            <a:r>
              <a:rPr lang="en-US" sz="1200" i="1" dirty="0" smtClean="0">
                <a:latin typeface="+mn-lt"/>
              </a:rPr>
              <a:t>.</a:t>
            </a:r>
            <a:endParaRPr lang="en-US" sz="1200" b="0" dirty="0">
              <a:latin typeface="+mn-lt"/>
            </a:endParaRPr>
          </a:p>
        </p:txBody>
      </p:sp>
      <p:pic>
        <p:nvPicPr>
          <p:cNvPr id="8" name="Picture 7"/>
          <p:cNvPicPr>
            <a:picLocks noChangeAspect="1"/>
          </p:cNvPicPr>
          <p:nvPr/>
        </p:nvPicPr>
        <p:blipFill>
          <a:blip r:embed="rId4"/>
          <a:stretch>
            <a:fillRect/>
          </a:stretch>
        </p:blipFill>
        <p:spPr>
          <a:xfrm>
            <a:off x="457200" y="3938601"/>
            <a:ext cx="4217314" cy="858297"/>
          </a:xfrm>
          <a:prstGeom prst="rect">
            <a:avLst/>
          </a:prstGeom>
        </p:spPr>
      </p:pic>
    </p:spTree>
    <p:extLst>
      <p:ext uri="{BB962C8B-B14F-4D97-AF65-F5344CB8AC3E}">
        <p14:creationId xmlns:p14="http://schemas.microsoft.com/office/powerpoint/2010/main" val="426606528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Full summary</a:t>
            </a:r>
            <a:endParaRPr lang="en-US" dirty="0"/>
          </a:p>
        </p:txBody>
      </p:sp>
      <p:sp>
        <p:nvSpPr>
          <p:cNvPr id="3" name="Content Placeholder 2"/>
          <p:cNvSpPr>
            <a:spLocks noGrp="1"/>
          </p:cNvSpPr>
          <p:nvPr>
            <p:ph idx="1"/>
          </p:nvPr>
        </p:nvSpPr>
        <p:spPr/>
        <p:txBody>
          <a:bodyPr/>
          <a:lstStyle/>
          <a:p>
            <a:r>
              <a:rPr lang="en-US" dirty="0" smtClean="0"/>
              <a:t>Schemas and single trial learning</a:t>
            </a:r>
          </a:p>
          <a:p>
            <a:pPr lvl="1"/>
            <a:r>
              <a:rPr lang="en-US" dirty="0" smtClean="0"/>
              <a:t>Hierarchical predictive modeling predicts the representation used by an individual on a particular task and captures single trial learning and time variable consolidation.</a:t>
            </a:r>
          </a:p>
          <a:p>
            <a:endParaRPr lang="en-US" dirty="0" smtClean="0"/>
          </a:p>
          <a:p>
            <a:r>
              <a:rPr lang="en-US" dirty="0" smtClean="0"/>
              <a:t>Schemas at place cell activity</a:t>
            </a:r>
          </a:p>
          <a:p>
            <a:pPr lvl="1"/>
            <a:r>
              <a:rPr lang="en-US" dirty="0" smtClean="0"/>
              <a:t>Hierarchical predictive modeling accounts for place cell dynamics including overdispersion, development of multiple place fields, and potentially, top-down remapping.</a:t>
            </a:r>
          </a:p>
          <a:p>
            <a:endParaRPr lang="en-US" dirty="0" smtClean="0"/>
          </a:p>
          <a:p>
            <a:r>
              <a:rPr lang="en-US" dirty="0" smtClean="0"/>
              <a:t>Schemas and spontaneous exploration</a:t>
            </a:r>
          </a:p>
          <a:p>
            <a:pPr lvl="1"/>
            <a:r>
              <a:rPr lang="en-US" dirty="0" smtClean="0"/>
              <a:t>Hierarchical predictive modeling accounts for observational surprises and spontaneous exploration times.</a:t>
            </a:r>
          </a:p>
          <a:p>
            <a:pPr lvl="1"/>
            <a:r>
              <a:rPr lang="en-US" dirty="0" smtClean="0"/>
              <a:t>It also provides a representational prediction error similar to, but more general than the dopamine prediction error in RL.</a:t>
            </a:r>
            <a:endParaRPr lang="en-US" dirty="0"/>
          </a:p>
        </p:txBody>
      </p:sp>
    </p:spTree>
    <p:extLst>
      <p:ext uri="{BB962C8B-B14F-4D97-AF65-F5344CB8AC3E}">
        <p14:creationId xmlns:p14="http://schemas.microsoft.com/office/powerpoint/2010/main" val="1167765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9" presetClass="emph" presetSubtype="0" nodeType="withEffect">
                                  <p:stCondLst>
                                    <p:cond delay="0"/>
                                  </p:stCondLst>
                                  <p:childTnLst>
                                    <p:set>
                                      <p:cBhvr rctx="PPT">
                                        <p:cTn id="12" dur="indefinite"/>
                                        <p:tgtEl>
                                          <p:spTgt spid="3">
                                            <p:txEl>
                                              <p:pRg st="0" end="0"/>
                                            </p:txEl>
                                          </p:spTgt>
                                        </p:tgtEl>
                                        <p:attrNameLst>
                                          <p:attrName>style.opacity</p:attrName>
                                        </p:attrNameLst>
                                      </p:cBhvr>
                                      <p:to>
                                        <p:strVal val="0.5"/>
                                      </p:to>
                                    </p:set>
                                    <p:animEffect filter="image" prLst="opacity: 0.5">
                                      <p:cBhvr rctx="IE">
                                        <p:cTn id="13" dur="indefinite"/>
                                        <p:tgtEl>
                                          <p:spTgt spid="3">
                                            <p:txEl>
                                              <p:pRg st="0" end="0"/>
                                            </p:txEl>
                                          </p:spTgt>
                                        </p:tgtEl>
                                      </p:cBhvr>
                                    </p:animEffect>
                                  </p:childTnLst>
                                </p:cTn>
                              </p:par>
                              <p:par>
                                <p:cTn id="14" presetID="9" presetClass="emph" presetSubtype="0" nodeType="withEffect">
                                  <p:stCondLst>
                                    <p:cond delay="0"/>
                                  </p:stCondLst>
                                  <p:childTnLst>
                                    <p:set>
                                      <p:cBhvr rctx="PPT">
                                        <p:cTn id="15" dur="indefinite"/>
                                        <p:tgtEl>
                                          <p:spTgt spid="3">
                                            <p:txEl>
                                              <p:pRg st="1" end="1"/>
                                            </p:txEl>
                                          </p:spTgt>
                                        </p:tgtEl>
                                        <p:attrNameLst>
                                          <p:attrName>style.opacity</p:attrName>
                                        </p:attrNameLst>
                                      </p:cBhvr>
                                      <p:to>
                                        <p:strVal val="0.5"/>
                                      </p:to>
                                    </p:set>
                                    <p:animEffect filter="image" prLst="opacity: 0.5">
                                      <p:cBhvr rctx="IE">
                                        <p:cTn id="16" dur="indefinite"/>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9" presetClass="emph" presetSubtype="0" nodeType="withEffect">
                                  <p:stCondLst>
                                    <p:cond delay="0"/>
                                  </p:stCondLst>
                                  <p:childTnLst>
                                    <p:set>
                                      <p:cBhvr rctx="PPT">
                                        <p:cTn id="29" dur="indefinite"/>
                                        <p:tgtEl>
                                          <p:spTgt spid="3">
                                            <p:txEl>
                                              <p:pRg st="3" end="3"/>
                                            </p:txEl>
                                          </p:spTgt>
                                        </p:tgtEl>
                                        <p:attrNameLst>
                                          <p:attrName>style.opacity</p:attrName>
                                        </p:attrNameLst>
                                      </p:cBhvr>
                                      <p:to>
                                        <p:strVal val="0.5"/>
                                      </p:to>
                                    </p:set>
                                    <p:animEffect filter="image" prLst="opacity: 0.5">
                                      <p:cBhvr rctx="IE">
                                        <p:cTn id="30" dur="indefinite"/>
                                        <p:tgtEl>
                                          <p:spTgt spid="3">
                                            <p:txEl>
                                              <p:pRg st="3" end="3"/>
                                            </p:txEl>
                                          </p:spTgt>
                                        </p:tgtEl>
                                      </p:cBhvr>
                                    </p:animEffect>
                                  </p:childTnLst>
                                </p:cTn>
                              </p:par>
                              <p:par>
                                <p:cTn id="31" presetID="9" presetClass="emph" presetSubtype="0" nodeType="withEffect">
                                  <p:stCondLst>
                                    <p:cond delay="0"/>
                                  </p:stCondLst>
                                  <p:childTnLst>
                                    <p:set>
                                      <p:cBhvr rctx="PPT">
                                        <p:cTn id="32" dur="indefinite"/>
                                        <p:tgtEl>
                                          <p:spTgt spid="3">
                                            <p:txEl>
                                              <p:pRg st="4" end="4"/>
                                            </p:txEl>
                                          </p:spTgt>
                                        </p:tgtEl>
                                        <p:attrNameLst>
                                          <p:attrName>style.opacity</p:attrName>
                                        </p:attrNameLst>
                                      </p:cBhvr>
                                      <p:to>
                                        <p:strVal val="0.5"/>
                                      </p:to>
                                    </p:set>
                                    <p:animEffect filter="image" prLst="opacity: 0.5">
                                      <p:cBhvr rctx="IE">
                                        <p:cTn id="33" dur="indefinite"/>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Acknowledgements and </a:t>
            </a:r>
            <a:r>
              <a:rPr lang="en-US" dirty="0" smtClean="0"/>
              <a:t>thanks</a:t>
            </a:r>
            <a:endParaRPr lang="en-US" dirty="0"/>
          </a:p>
        </p:txBody>
      </p:sp>
      <p:sp>
        <p:nvSpPr>
          <p:cNvPr id="3" name="Content Placeholder 2"/>
          <p:cNvSpPr>
            <a:spLocks noGrp="1"/>
          </p:cNvSpPr>
          <p:nvPr>
            <p:ph idx="1"/>
          </p:nvPr>
        </p:nvSpPr>
        <p:spPr/>
        <p:txBody>
          <a:bodyPr/>
          <a:lstStyle/>
          <a:p>
            <a:pPr lvl="1"/>
            <a:r>
              <a:rPr lang="en-US" dirty="0" smtClean="0"/>
              <a:t>Collaborators</a:t>
            </a:r>
          </a:p>
          <a:p>
            <a:pPr lvl="2"/>
            <a:r>
              <a:rPr lang="en-US" dirty="0" smtClean="0"/>
              <a:t>Paul </a:t>
            </a:r>
            <a:r>
              <a:rPr lang="en-US" dirty="0" err="1" smtClean="0"/>
              <a:t>Schrater</a:t>
            </a:r>
            <a:r>
              <a:rPr lang="en-US" dirty="0" smtClean="0"/>
              <a:t> – </a:t>
            </a:r>
            <a:r>
              <a:rPr lang="en-US" sz="1600" dirty="0" smtClean="0"/>
              <a:t>University of Minnesota</a:t>
            </a:r>
            <a:endParaRPr lang="en-US" dirty="0" smtClean="0"/>
          </a:p>
          <a:p>
            <a:pPr lvl="2"/>
            <a:r>
              <a:rPr lang="en-US" dirty="0" smtClean="0"/>
              <a:t>Mike </a:t>
            </a:r>
            <a:r>
              <a:rPr lang="en-US" dirty="0" err="1" smtClean="0"/>
              <a:t>Hasselmo</a:t>
            </a:r>
            <a:r>
              <a:rPr lang="en-US" dirty="0" smtClean="0"/>
              <a:t>, Howard </a:t>
            </a:r>
            <a:r>
              <a:rPr lang="en-US" dirty="0" err="1" smtClean="0"/>
              <a:t>Eichenbaum</a:t>
            </a:r>
            <a:r>
              <a:rPr lang="en-US" dirty="0" smtClean="0"/>
              <a:t>, Sam McKenzie – </a:t>
            </a:r>
            <a:r>
              <a:rPr lang="en-US" sz="1600" dirty="0" smtClean="0"/>
              <a:t>Boston University</a:t>
            </a:r>
          </a:p>
          <a:p>
            <a:pPr lvl="1"/>
            <a:endParaRPr lang="en-US" dirty="0" smtClean="0"/>
          </a:p>
          <a:p>
            <a:pPr lvl="1"/>
            <a:r>
              <a:rPr lang="en-US" dirty="0"/>
              <a:t>Students</a:t>
            </a:r>
          </a:p>
          <a:p>
            <a:pPr lvl="2"/>
            <a:r>
              <a:rPr lang="en-US" dirty="0"/>
              <a:t>Sarah </a:t>
            </a:r>
            <a:r>
              <a:rPr lang="en-US" dirty="0" err="1"/>
              <a:t>Venditto</a:t>
            </a:r>
            <a:r>
              <a:rPr lang="en-US" dirty="0"/>
              <a:t> – </a:t>
            </a:r>
            <a:r>
              <a:rPr lang="en-US" sz="1600" dirty="0"/>
              <a:t>Bethel </a:t>
            </a:r>
            <a:r>
              <a:rPr lang="en-US" sz="1600" dirty="0" smtClean="0"/>
              <a:t>University</a:t>
            </a:r>
          </a:p>
          <a:p>
            <a:pPr lvl="2"/>
            <a:r>
              <a:rPr lang="en-US" dirty="0" smtClean="0"/>
              <a:t>Luke </a:t>
            </a:r>
            <a:r>
              <a:rPr lang="en-US" dirty="0" err="1" smtClean="0"/>
              <a:t>Horstman</a:t>
            </a:r>
            <a:r>
              <a:rPr lang="en-US" dirty="0" smtClean="0"/>
              <a:t> </a:t>
            </a:r>
            <a:r>
              <a:rPr lang="en-US" sz="1600" dirty="0" smtClean="0"/>
              <a:t>– </a:t>
            </a:r>
            <a:r>
              <a:rPr lang="en-US" sz="1600" dirty="0"/>
              <a:t>Bethel University</a:t>
            </a:r>
          </a:p>
          <a:p>
            <a:pPr lvl="2"/>
            <a:endParaRPr lang="en-US" sz="1600" dirty="0" smtClean="0"/>
          </a:p>
          <a:p>
            <a:pPr lvl="2"/>
            <a:endParaRPr lang="en-US" sz="1600" dirty="0"/>
          </a:p>
          <a:p>
            <a:pPr lvl="1"/>
            <a:r>
              <a:rPr lang="en-US" dirty="0" smtClean="0"/>
              <a:t>Good conversations</a:t>
            </a:r>
          </a:p>
          <a:p>
            <a:pPr lvl="2"/>
            <a:r>
              <a:rPr lang="en-US" dirty="0" smtClean="0"/>
              <a:t>David </a:t>
            </a:r>
            <a:r>
              <a:rPr lang="en-US" dirty="0" err="1" smtClean="0"/>
              <a:t>Redish</a:t>
            </a:r>
            <a:r>
              <a:rPr lang="en-US" dirty="0" smtClean="0"/>
              <a:t> – </a:t>
            </a:r>
            <a:r>
              <a:rPr lang="en-US" sz="1600" dirty="0" smtClean="0"/>
              <a:t>University of Minnesota</a:t>
            </a:r>
            <a:endParaRPr lang="en-US" dirty="0" smtClean="0"/>
          </a:p>
          <a:p>
            <a:pPr lvl="2"/>
            <a:r>
              <a:rPr lang="en-US" dirty="0" smtClean="0"/>
              <a:t>Matt van der Meer – </a:t>
            </a:r>
            <a:r>
              <a:rPr lang="en-US" sz="1600" dirty="0" smtClean="0"/>
              <a:t>University of Waterloo</a:t>
            </a:r>
          </a:p>
          <a:p>
            <a:pPr lvl="2"/>
            <a:r>
              <a:rPr lang="en-US" dirty="0"/>
              <a:t>Bruce </a:t>
            </a:r>
            <a:r>
              <a:rPr lang="en-US" dirty="0" err="1"/>
              <a:t>Overmier</a:t>
            </a:r>
            <a:r>
              <a:rPr lang="en-US" dirty="0"/>
              <a:t> – </a:t>
            </a:r>
            <a:r>
              <a:rPr lang="en-US" sz="1600" dirty="0"/>
              <a:t>University of </a:t>
            </a:r>
            <a:r>
              <a:rPr lang="en-US" sz="1600" dirty="0" smtClean="0"/>
              <a:t>Minnesota</a:t>
            </a:r>
            <a:endParaRPr lang="en-US" dirty="0" smtClean="0"/>
          </a:p>
          <a:p>
            <a:pPr lvl="1"/>
            <a:endParaRPr lang="en-US" dirty="0" smtClean="0"/>
          </a:p>
          <a:p>
            <a:pPr lvl="1"/>
            <a:r>
              <a:rPr lang="en-US" dirty="0" smtClean="0"/>
              <a:t>Support: </a:t>
            </a:r>
          </a:p>
          <a:p>
            <a:pPr lvl="2"/>
            <a:r>
              <a:rPr lang="en-US" dirty="0" smtClean="0"/>
              <a:t>Office of Naval Research/Conte Center (</a:t>
            </a:r>
            <a:r>
              <a:rPr lang="en-US" dirty="0" err="1" smtClean="0"/>
              <a:t>Hasselmo</a:t>
            </a:r>
            <a:r>
              <a:rPr lang="en-US" dirty="0" smtClean="0"/>
              <a:t>/</a:t>
            </a:r>
            <a:r>
              <a:rPr lang="en-US" dirty="0" err="1" smtClean="0"/>
              <a:t>Eichenbaum</a:t>
            </a:r>
            <a:r>
              <a:rPr lang="en-US" dirty="0" smtClean="0"/>
              <a:t>)</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15239330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a:t>
            </a:r>
            <a:r>
              <a:rPr lang="en-US" dirty="0"/>
              <a:t>learning</a:t>
            </a:r>
          </a:p>
        </p:txBody>
      </p:sp>
      <p:sp>
        <p:nvSpPr>
          <p:cNvPr id="3" name="Content Placeholder 2"/>
          <p:cNvSpPr>
            <a:spLocks noGrp="1"/>
          </p:cNvSpPr>
          <p:nvPr>
            <p:ph idx="1"/>
          </p:nvPr>
        </p:nvSpPr>
        <p:spPr/>
        <p:txBody>
          <a:bodyPr/>
          <a:lstStyle/>
          <a:p>
            <a:r>
              <a:rPr lang="en-US" dirty="0" smtClean="0"/>
              <a:t>Learning which variables are important</a:t>
            </a:r>
          </a:p>
          <a:p>
            <a:pPr lvl="1"/>
            <a:r>
              <a:rPr lang="en-US" dirty="0" smtClean="0"/>
              <a:t>A model is a hypothesis about the relationship between potential predictive variables, </a:t>
            </a:r>
            <a:r>
              <a:rPr lang="en-US" i="1" dirty="0" smtClean="0">
                <a:latin typeface="Times New Roman"/>
                <a:cs typeface="Times New Roman"/>
              </a:rPr>
              <a:t>q</a:t>
            </a:r>
            <a:r>
              <a:rPr lang="en-US" i="1" baseline="-25000" dirty="0" smtClean="0">
                <a:latin typeface="Times New Roman"/>
                <a:cs typeface="Times New Roman"/>
              </a:rPr>
              <a:t>i</a:t>
            </a:r>
            <a:r>
              <a:rPr lang="en-US" dirty="0" smtClean="0"/>
              <a:t>’s, and an observable outcome, </a:t>
            </a:r>
            <a:r>
              <a:rPr lang="en-US" i="1" dirty="0" smtClean="0">
                <a:latin typeface="Times New Roman"/>
                <a:cs typeface="Times New Roman"/>
              </a:rPr>
              <a:t>o</a:t>
            </a:r>
            <a:r>
              <a:rPr lang="en-US" dirty="0" smtClean="0"/>
              <a:t>.  </a:t>
            </a:r>
          </a:p>
          <a:p>
            <a:pPr lvl="1"/>
            <a:endParaRPr lang="en-US" dirty="0" smtClean="0"/>
          </a:p>
          <a:p>
            <a:pPr lvl="1"/>
            <a:r>
              <a:rPr lang="en-US" dirty="0" smtClean="0"/>
              <a:t>Imagine that we have two </a:t>
            </a:r>
            <a:r>
              <a:rPr lang="en-US" dirty="0"/>
              <a:t>potential predictive variables, </a:t>
            </a:r>
            <a:r>
              <a:rPr lang="en-US" i="1" dirty="0" smtClean="0">
                <a:latin typeface="Times New Roman"/>
                <a:cs typeface="Times New Roman"/>
              </a:rPr>
              <a:t>q</a:t>
            </a:r>
            <a:r>
              <a:rPr lang="en-US" i="1" baseline="-25000" dirty="0" smtClean="0">
                <a:latin typeface="Times New Roman"/>
                <a:cs typeface="Times New Roman"/>
              </a:rPr>
              <a:t>1</a:t>
            </a:r>
            <a:r>
              <a:rPr lang="en-US" dirty="0"/>
              <a:t> </a:t>
            </a:r>
            <a:r>
              <a:rPr lang="en-US" dirty="0" smtClean="0"/>
              <a:t>(tone on/off) and </a:t>
            </a:r>
            <a:r>
              <a:rPr lang="en-US" i="1" dirty="0" smtClean="0">
                <a:latin typeface="Times New Roman"/>
                <a:cs typeface="Times New Roman"/>
              </a:rPr>
              <a:t>q</a:t>
            </a:r>
            <a:r>
              <a:rPr lang="en-US" i="1" baseline="-25000" dirty="0" smtClean="0">
                <a:latin typeface="Times New Roman"/>
                <a:cs typeface="Times New Roman"/>
              </a:rPr>
              <a:t>2</a:t>
            </a:r>
            <a:r>
              <a:rPr lang="en-US" dirty="0"/>
              <a:t> </a:t>
            </a:r>
            <a:r>
              <a:rPr lang="en-US" dirty="0" smtClean="0"/>
              <a:t>(home cage, testing arena).  We then have four different potential models.</a:t>
            </a:r>
          </a:p>
          <a:p>
            <a:pPr lvl="1"/>
            <a:endParaRPr lang="en-US" dirty="0"/>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828466" y="3428332"/>
            <a:ext cx="5575300" cy="1993900"/>
          </a:xfrm>
          <a:prstGeom prst="rect">
            <a:avLst/>
          </a:prstGeom>
        </p:spPr>
      </p:pic>
    </p:spTree>
    <p:extLst>
      <p:ext uri="{BB962C8B-B14F-4D97-AF65-F5344CB8AC3E}">
        <p14:creationId xmlns:p14="http://schemas.microsoft.com/office/powerpoint/2010/main" val="251986519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47729" y="1650309"/>
            <a:ext cx="5575300" cy="1993900"/>
          </a:xfrm>
          <a:prstGeom prst="rect">
            <a:avLst/>
          </a:prstGeom>
        </p:spPr>
      </p:pic>
      <p:sp>
        <p:nvSpPr>
          <p:cNvPr id="2" name="Title 1"/>
          <p:cNvSpPr>
            <a:spLocks noGrp="1"/>
          </p:cNvSpPr>
          <p:nvPr>
            <p:ph type="title"/>
          </p:nvPr>
        </p:nvSpPr>
        <p:spPr/>
        <p:txBody>
          <a:bodyPr>
            <a:normAutofit fontScale="90000"/>
          </a:bodyPr>
          <a:lstStyle/>
          <a:p>
            <a:r>
              <a:rPr lang="en-US" dirty="0"/>
              <a:t>Model learning</a:t>
            </a:r>
          </a:p>
        </p:txBody>
      </p:sp>
      <p:sp>
        <p:nvSpPr>
          <p:cNvPr id="3" name="Content Placeholder 2"/>
          <p:cNvSpPr>
            <a:spLocks noGrp="1"/>
          </p:cNvSpPr>
          <p:nvPr>
            <p:ph idx="1"/>
          </p:nvPr>
        </p:nvSpPr>
        <p:spPr>
          <a:xfrm>
            <a:off x="457200" y="721819"/>
            <a:ext cx="8229600" cy="6042602"/>
          </a:xfrm>
        </p:spPr>
        <p:txBody>
          <a:bodyPr>
            <a:normAutofit/>
          </a:bodyPr>
          <a:lstStyle/>
          <a:p>
            <a:r>
              <a:rPr lang="en-US" dirty="0" smtClean="0"/>
              <a:t>Learning which variables are important</a:t>
            </a:r>
          </a:p>
          <a:p>
            <a:pPr lvl="1"/>
            <a:r>
              <a:rPr lang="en-US" dirty="0" smtClean="0"/>
              <a:t>A </a:t>
            </a:r>
            <a:r>
              <a:rPr lang="en-US" b="1" i="1" dirty="0" smtClean="0"/>
              <a:t>state</a:t>
            </a:r>
            <a:r>
              <a:rPr lang="en-US" dirty="0" smtClean="0"/>
              <a:t> is a combination of potential predictive variables for a given model.</a:t>
            </a:r>
          </a:p>
          <a:p>
            <a:pPr lvl="1"/>
            <a:endParaRPr lang="en-US" dirty="0"/>
          </a:p>
          <a:p>
            <a:pPr lvl="1"/>
            <a:endParaRPr lang="en-US" dirty="0" smtClean="0"/>
          </a:p>
          <a:p>
            <a:pPr lvl="1"/>
            <a:endParaRPr lang="en-US" dirty="0"/>
          </a:p>
          <a:p>
            <a:pPr lvl="1"/>
            <a:endParaRPr lang="en-US" dirty="0" smtClean="0"/>
          </a:p>
          <a:p>
            <a:pPr marL="274320" lvl="1" indent="0">
              <a:buNone/>
            </a:pPr>
            <a:endParaRPr lang="en-US" dirty="0" smtClean="0"/>
          </a:p>
          <a:p>
            <a:pPr lvl="1"/>
            <a:r>
              <a:rPr lang="en-US" dirty="0" smtClean="0"/>
              <a:t>Let’s assume that we are learning in a cued fear conditioning task where: </a:t>
            </a:r>
            <a:r>
              <a:rPr lang="en-US" i="1" dirty="0">
                <a:latin typeface="Times New Roman"/>
                <a:cs typeface="Times New Roman"/>
              </a:rPr>
              <a:t>q</a:t>
            </a:r>
            <a:r>
              <a:rPr lang="en-US" i="1" baseline="-25000" dirty="0">
                <a:latin typeface="Times New Roman"/>
                <a:cs typeface="Times New Roman"/>
              </a:rPr>
              <a:t>1</a:t>
            </a:r>
            <a:r>
              <a:rPr lang="en-US" dirty="0"/>
              <a:t> (tone on/off) </a:t>
            </a:r>
            <a:r>
              <a:rPr lang="en-US" dirty="0" smtClean="0"/>
              <a:t>and </a:t>
            </a:r>
            <a:r>
              <a:rPr lang="en-US" i="1" dirty="0">
                <a:latin typeface="Times New Roman"/>
                <a:cs typeface="Times New Roman"/>
              </a:rPr>
              <a:t>q</a:t>
            </a:r>
            <a:r>
              <a:rPr lang="en-US" i="1" baseline="-25000" dirty="0">
                <a:latin typeface="Times New Roman"/>
                <a:cs typeface="Times New Roman"/>
              </a:rPr>
              <a:t>2</a:t>
            </a:r>
            <a:r>
              <a:rPr lang="en-US" dirty="0"/>
              <a:t> (home cage, test arena</a:t>
            </a:r>
            <a:r>
              <a:rPr lang="en-US" dirty="0" smtClean="0"/>
              <a:t>).</a:t>
            </a:r>
          </a:p>
          <a:p>
            <a:pPr lvl="1"/>
            <a:endParaRPr lang="en-US" dirty="0" smtClean="0"/>
          </a:p>
          <a:p>
            <a:pPr lvl="1"/>
            <a:r>
              <a:rPr lang="en-US" dirty="0" smtClean="0"/>
              <a:t>The model that includes </a:t>
            </a:r>
            <a:r>
              <a:rPr lang="en-US" i="1" dirty="0" smtClean="0">
                <a:latin typeface="Times New Roman"/>
                <a:cs typeface="Times New Roman"/>
              </a:rPr>
              <a:t>q</a:t>
            </a:r>
            <a:r>
              <a:rPr lang="en-US" i="1" baseline="-25000" dirty="0" smtClean="0">
                <a:latin typeface="Times New Roman"/>
                <a:cs typeface="Times New Roman"/>
              </a:rPr>
              <a:t>1</a:t>
            </a:r>
            <a:r>
              <a:rPr lang="en-US" dirty="0"/>
              <a:t> </a:t>
            </a:r>
            <a:r>
              <a:rPr lang="en-US" dirty="0" smtClean="0"/>
              <a:t>and </a:t>
            </a:r>
            <a:r>
              <a:rPr lang="en-US" i="1" dirty="0" smtClean="0">
                <a:latin typeface="Times New Roman"/>
                <a:cs typeface="Times New Roman"/>
              </a:rPr>
              <a:t>q</a:t>
            </a:r>
            <a:r>
              <a:rPr lang="en-US" i="1" baseline="-25000" dirty="0" smtClean="0">
                <a:latin typeface="Times New Roman"/>
                <a:cs typeface="Times New Roman"/>
              </a:rPr>
              <a:t>2</a:t>
            </a:r>
            <a:r>
              <a:rPr lang="en-US" dirty="0"/>
              <a:t> </a:t>
            </a:r>
            <a:r>
              <a:rPr lang="en-US" dirty="0" smtClean="0"/>
              <a:t>has four states: </a:t>
            </a:r>
            <a:br>
              <a:rPr lang="en-US" dirty="0" smtClean="0"/>
            </a:br>
            <a:r>
              <a:rPr lang="en-US" sz="1800" i="1" dirty="0" smtClean="0">
                <a:latin typeface="Times New Roman"/>
                <a:cs typeface="Times New Roman"/>
              </a:rPr>
              <a:t>s</a:t>
            </a:r>
            <a:r>
              <a:rPr lang="en-US" sz="1800" i="1" baseline="-25000" dirty="0" smtClean="0">
                <a:latin typeface="Times New Roman"/>
                <a:cs typeface="Times New Roman"/>
              </a:rPr>
              <a:t>1</a:t>
            </a:r>
            <a:r>
              <a:rPr lang="en-US" sz="1800" dirty="0" smtClean="0"/>
              <a:t> = (</a:t>
            </a:r>
            <a:r>
              <a:rPr lang="en-US" sz="1800" i="1" dirty="0" smtClean="0">
                <a:latin typeface="Times New Roman"/>
                <a:cs typeface="Times New Roman"/>
              </a:rPr>
              <a:t>q</a:t>
            </a:r>
            <a:r>
              <a:rPr lang="en-US" sz="1800" i="1" baseline="-25000" dirty="0" smtClean="0">
                <a:latin typeface="Times New Roman"/>
                <a:cs typeface="Times New Roman"/>
              </a:rPr>
              <a:t>1</a:t>
            </a:r>
            <a:r>
              <a:rPr lang="en-US" sz="1800" dirty="0" smtClean="0"/>
              <a:t> = tone on, </a:t>
            </a:r>
            <a:r>
              <a:rPr lang="en-US" sz="1800" i="1" dirty="0" smtClean="0">
                <a:latin typeface="Times New Roman"/>
                <a:cs typeface="Times New Roman"/>
              </a:rPr>
              <a:t>q</a:t>
            </a:r>
            <a:r>
              <a:rPr lang="en-US" sz="1800" i="1" baseline="-25000" dirty="0" smtClean="0">
                <a:latin typeface="Times New Roman"/>
                <a:cs typeface="Times New Roman"/>
              </a:rPr>
              <a:t>2</a:t>
            </a:r>
            <a:r>
              <a:rPr lang="en-US" sz="1800" dirty="0" smtClean="0"/>
              <a:t> = home cage);    </a:t>
            </a:r>
            <a:r>
              <a:rPr lang="en-US" sz="1800" i="1" dirty="0" smtClean="0">
                <a:latin typeface="Times New Roman"/>
                <a:cs typeface="Times New Roman"/>
              </a:rPr>
              <a:t>s</a:t>
            </a:r>
            <a:r>
              <a:rPr lang="en-US" sz="1800" i="1" baseline="-25000" dirty="0" smtClean="0">
                <a:latin typeface="Times New Roman"/>
                <a:cs typeface="Times New Roman"/>
              </a:rPr>
              <a:t>2</a:t>
            </a:r>
            <a:r>
              <a:rPr lang="en-US" sz="1800" dirty="0" smtClean="0"/>
              <a:t> </a:t>
            </a:r>
            <a:r>
              <a:rPr lang="en-US" sz="1800" dirty="0"/>
              <a:t>= (</a:t>
            </a:r>
            <a:r>
              <a:rPr lang="en-US" sz="1800" i="1" dirty="0">
                <a:latin typeface="Times New Roman"/>
                <a:cs typeface="Times New Roman"/>
              </a:rPr>
              <a:t>q</a:t>
            </a:r>
            <a:r>
              <a:rPr lang="en-US" sz="1800" i="1" baseline="-25000" dirty="0">
                <a:latin typeface="Times New Roman"/>
                <a:cs typeface="Times New Roman"/>
              </a:rPr>
              <a:t>1</a:t>
            </a:r>
            <a:r>
              <a:rPr lang="en-US" sz="1800" dirty="0"/>
              <a:t> = tone </a:t>
            </a:r>
            <a:r>
              <a:rPr lang="en-US" sz="1800" dirty="0" smtClean="0"/>
              <a:t>off, </a:t>
            </a:r>
            <a:r>
              <a:rPr lang="en-US" sz="1800" i="1" dirty="0">
                <a:latin typeface="Times New Roman"/>
                <a:cs typeface="Times New Roman"/>
              </a:rPr>
              <a:t>q</a:t>
            </a:r>
            <a:r>
              <a:rPr lang="en-US" sz="1800" i="1" baseline="-25000" dirty="0">
                <a:latin typeface="Times New Roman"/>
                <a:cs typeface="Times New Roman"/>
              </a:rPr>
              <a:t>2</a:t>
            </a:r>
            <a:r>
              <a:rPr lang="en-US" sz="1800" dirty="0"/>
              <a:t> = home cage); </a:t>
            </a:r>
            <a:r>
              <a:rPr lang="en-US" sz="1800" dirty="0" smtClean="0"/>
              <a:t/>
            </a:r>
            <a:br>
              <a:rPr lang="en-US" sz="1800" dirty="0" smtClean="0"/>
            </a:br>
            <a:r>
              <a:rPr lang="en-US" sz="1800" i="1" dirty="0" smtClean="0">
                <a:latin typeface="Times New Roman"/>
                <a:cs typeface="Times New Roman"/>
              </a:rPr>
              <a:t>s</a:t>
            </a:r>
            <a:r>
              <a:rPr lang="en-US" sz="1800" i="1" baseline="-25000" dirty="0" smtClean="0">
                <a:latin typeface="Times New Roman"/>
                <a:cs typeface="Times New Roman"/>
              </a:rPr>
              <a:t>3</a:t>
            </a:r>
            <a:r>
              <a:rPr lang="en-US" sz="1800" dirty="0" smtClean="0"/>
              <a:t> </a:t>
            </a:r>
            <a:r>
              <a:rPr lang="en-US" sz="1800" dirty="0"/>
              <a:t>= (</a:t>
            </a:r>
            <a:r>
              <a:rPr lang="en-US" sz="1800" i="1" dirty="0">
                <a:latin typeface="Times New Roman"/>
                <a:cs typeface="Times New Roman"/>
              </a:rPr>
              <a:t>q</a:t>
            </a:r>
            <a:r>
              <a:rPr lang="en-US" sz="1800" i="1" baseline="-25000" dirty="0">
                <a:latin typeface="Times New Roman"/>
                <a:cs typeface="Times New Roman"/>
              </a:rPr>
              <a:t>1</a:t>
            </a:r>
            <a:r>
              <a:rPr lang="en-US" sz="1800" dirty="0"/>
              <a:t> = tone on, </a:t>
            </a:r>
            <a:r>
              <a:rPr lang="en-US" sz="1800" i="1" dirty="0">
                <a:latin typeface="Times New Roman"/>
                <a:cs typeface="Times New Roman"/>
              </a:rPr>
              <a:t>q</a:t>
            </a:r>
            <a:r>
              <a:rPr lang="en-US" sz="1800" i="1" baseline="-25000" dirty="0">
                <a:latin typeface="Times New Roman"/>
                <a:cs typeface="Times New Roman"/>
              </a:rPr>
              <a:t>2</a:t>
            </a:r>
            <a:r>
              <a:rPr lang="en-US" sz="1800" dirty="0"/>
              <a:t> = </a:t>
            </a:r>
            <a:r>
              <a:rPr lang="en-US" sz="1800" dirty="0" smtClean="0"/>
              <a:t>test arena)</a:t>
            </a:r>
            <a:r>
              <a:rPr lang="en-US" sz="1800" dirty="0"/>
              <a:t>;  </a:t>
            </a:r>
            <a:r>
              <a:rPr lang="en-US" sz="1800" dirty="0" smtClean="0"/>
              <a:t>    </a:t>
            </a:r>
            <a:r>
              <a:rPr lang="en-US" sz="1800" i="1" dirty="0" smtClean="0">
                <a:latin typeface="Times New Roman"/>
                <a:cs typeface="Times New Roman"/>
              </a:rPr>
              <a:t>s</a:t>
            </a:r>
            <a:r>
              <a:rPr lang="en-US" sz="1800" i="1" baseline="-25000" dirty="0" smtClean="0">
                <a:latin typeface="Times New Roman"/>
                <a:cs typeface="Times New Roman"/>
              </a:rPr>
              <a:t>4</a:t>
            </a:r>
            <a:r>
              <a:rPr lang="en-US" sz="1800" dirty="0" smtClean="0"/>
              <a:t> </a:t>
            </a:r>
            <a:r>
              <a:rPr lang="en-US" sz="1800" dirty="0"/>
              <a:t>= (</a:t>
            </a:r>
            <a:r>
              <a:rPr lang="en-US" sz="1800" i="1" dirty="0">
                <a:latin typeface="Times New Roman"/>
                <a:cs typeface="Times New Roman"/>
              </a:rPr>
              <a:t>q</a:t>
            </a:r>
            <a:r>
              <a:rPr lang="en-US" sz="1800" i="1" baseline="-25000" dirty="0">
                <a:latin typeface="Times New Roman"/>
                <a:cs typeface="Times New Roman"/>
              </a:rPr>
              <a:t>1</a:t>
            </a:r>
            <a:r>
              <a:rPr lang="en-US" sz="1800" dirty="0"/>
              <a:t> = tone </a:t>
            </a:r>
            <a:r>
              <a:rPr lang="en-US" sz="1800" dirty="0" smtClean="0"/>
              <a:t>off, </a:t>
            </a:r>
            <a:r>
              <a:rPr lang="en-US" sz="1800" i="1" dirty="0">
                <a:latin typeface="Times New Roman"/>
                <a:cs typeface="Times New Roman"/>
              </a:rPr>
              <a:t>q</a:t>
            </a:r>
            <a:r>
              <a:rPr lang="en-US" sz="1800" i="1" baseline="-25000" dirty="0">
                <a:latin typeface="Times New Roman"/>
                <a:cs typeface="Times New Roman"/>
              </a:rPr>
              <a:t>2</a:t>
            </a:r>
            <a:r>
              <a:rPr lang="en-US" sz="1800" dirty="0"/>
              <a:t> = </a:t>
            </a:r>
            <a:r>
              <a:rPr lang="en-US" sz="1800" dirty="0" smtClean="0"/>
              <a:t>test arena)</a:t>
            </a:r>
            <a:r>
              <a:rPr lang="en-US" sz="1800" dirty="0"/>
              <a:t>; </a:t>
            </a:r>
            <a:endParaRPr lang="en-US" dirty="0" smtClean="0"/>
          </a:p>
          <a:p>
            <a:pPr lvl="1"/>
            <a:r>
              <a:rPr lang="en-US" dirty="0" smtClean="0"/>
              <a:t>The </a:t>
            </a:r>
            <a:r>
              <a:rPr lang="en-US" dirty="0"/>
              <a:t>model that </a:t>
            </a:r>
            <a:r>
              <a:rPr lang="en-US" dirty="0" smtClean="0"/>
              <a:t>includes only </a:t>
            </a:r>
            <a:r>
              <a:rPr lang="en-US" i="1" dirty="0">
                <a:latin typeface="Times New Roman"/>
                <a:cs typeface="Times New Roman"/>
              </a:rPr>
              <a:t>q</a:t>
            </a:r>
            <a:r>
              <a:rPr lang="en-US" i="1" baseline="-25000" dirty="0">
                <a:latin typeface="Times New Roman"/>
                <a:cs typeface="Times New Roman"/>
              </a:rPr>
              <a:t>2</a:t>
            </a:r>
            <a:r>
              <a:rPr lang="en-US" dirty="0"/>
              <a:t> </a:t>
            </a:r>
            <a:r>
              <a:rPr lang="en-US" dirty="0" smtClean="0"/>
              <a:t>has two states</a:t>
            </a:r>
            <a:r>
              <a:rPr lang="en-US" dirty="0"/>
              <a:t>: </a:t>
            </a:r>
            <a:br>
              <a:rPr lang="en-US" dirty="0"/>
            </a:br>
            <a:r>
              <a:rPr lang="en-US" sz="1800" i="1" dirty="0">
                <a:latin typeface="Times New Roman"/>
                <a:cs typeface="Times New Roman"/>
              </a:rPr>
              <a:t>s</a:t>
            </a:r>
            <a:r>
              <a:rPr lang="en-US" sz="1800" i="1" baseline="-25000" dirty="0">
                <a:latin typeface="Times New Roman"/>
                <a:cs typeface="Times New Roman"/>
              </a:rPr>
              <a:t>1</a:t>
            </a:r>
            <a:r>
              <a:rPr lang="en-US" sz="1800" dirty="0"/>
              <a:t> = </a:t>
            </a:r>
            <a:r>
              <a:rPr lang="en-US" sz="1800" dirty="0" smtClean="0"/>
              <a:t>(</a:t>
            </a:r>
            <a:r>
              <a:rPr lang="en-US" sz="1800" i="1" dirty="0" smtClean="0">
                <a:latin typeface="Times New Roman"/>
                <a:cs typeface="Times New Roman"/>
              </a:rPr>
              <a:t>q</a:t>
            </a:r>
            <a:r>
              <a:rPr lang="en-US" sz="1800" i="1" baseline="-25000" dirty="0" smtClean="0">
                <a:latin typeface="Times New Roman"/>
                <a:cs typeface="Times New Roman"/>
              </a:rPr>
              <a:t>2</a:t>
            </a:r>
            <a:r>
              <a:rPr lang="en-US" sz="1800" dirty="0" smtClean="0"/>
              <a:t> </a:t>
            </a:r>
            <a:r>
              <a:rPr lang="en-US" sz="1800" dirty="0"/>
              <a:t>= home cage);    </a:t>
            </a:r>
            <a:r>
              <a:rPr lang="en-US" sz="1800" i="1" dirty="0">
                <a:latin typeface="Times New Roman"/>
                <a:cs typeface="Times New Roman"/>
              </a:rPr>
              <a:t>s</a:t>
            </a:r>
            <a:r>
              <a:rPr lang="en-US" sz="1800" i="1" baseline="-25000" dirty="0">
                <a:latin typeface="Times New Roman"/>
                <a:cs typeface="Times New Roman"/>
              </a:rPr>
              <a:t>2</a:t>
            </a:r>
            <a:r>
              <a:rPr lang="en-US" sz="1800" dirty="0"/>
              <a:t> = </a:t>
            </a:r>
            <a:r>
              <a:rPr lang="en-US" sz="1800" dirty="0" smtClean="0"/>
              <a:t>(</a:t>
            </a:r>
            <a:r>
              <a:rPr lang="en-US" sz="1800" i="1" dirty="0" smtClean="0">
                <a:latin typeface="Times New Roman"/>
                <a:cs typeface="Times New Roman"/>
              </a:rPr>
              <a:t>q</a:t>
            </a:r>
            <a:r>
              <a:rPr lang="en-US" sz="1800" i="1" baseline="-25000" dirty="0" smtClean="0">
                <a:latin typeface="Times New Roman"/>
                <a:cs typeface="Times New Roman"/>
              </a:rPr>
              <a:t>2</a:t>
            </a:r>
            <a:r>
              <a:rPr lang="en-US" sz="1800" dirty="0" smtClean="0"/>
              <a:t> </a:t>
            </a:r>
            <a:r>
              <a:rPr lang="en-US" sz="1800" dirty="0"/>
              <a:t>= </a:t>
            </a:r>
            <a:r>
              <a:rPr lang="en-US" sz="1800" dirty="0" smtClean="0"/>
              <a:t>test arena)</a:t>
            </a:r>
            <a:r>
              <a:rPr lang="en-US" sz="1800" dirty="0"/>
              <a:t>; </a:t>
            </a:r>
            <a:br>
              <a:rPr lang="en-US" sz="1800" dirty="0"/>
            </a:br>
            <a:endParaRPr lang="en-US" dirty="0"/>
          </a:p>
          <a:p>
            <a:pPr lvl="1"/>
            <a:endParaRPr lang="en-US" dirty="0"/>
          </a:p>
        </p:txBody>
      </p:sp>
    </p:spTree>
    <p:extLst>
      <p:ext uri="{BB962C8B-B14F-4D97-AF65-F5344CB8AC3E}">
        <p14:creationId xmlns:p14="http://schemas.microsoft.com/office/powerpoint/2010/main" val="2539022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task structure</a:t>
            </a:r>
            <a:endParaRPr lang="en-US" dirty="0"/>
          </a:p>
        </p:txBody>
      </p:sp>
      <p:sp>
        <p:nvSpPr>
          <p:cNvPr id="3" name="Content Placeholder 2"/>
          <p:cNvSpPr>
            <a:spLocks noGrp="1"/>
          </p:cNvSpPr>
          <p:nvPr>
            <p:ph idx="1"/>
          </p:nvPr>
        </p:nvSpPr>
        <p:spPr/>
        <p:txBody>
          <a:bodyPr/>
          <a:lstStyle/>
          <a:p>
            <a:r>
              <a:rPr lang="en-US" dirty="0" smtClean="0"/>
              <a:t>Modeling extinction and spontaneous renewal</a:t>
            </a:r>
          </a:p>
          <a:p>
            <a:pPr lvl="1"/>
            <a:r>
              <a:rPr lang="en-US" dirty="0" smtClean="0"/>
              <a:t>Animals trained </a:t>
            </a:r>
            <a:r>
              <a:rPr lang="en-US" dirty="0"/>
              <a:t>CS </a:t>
            </a:r>
            <a:r>
              <a:rPr lang="en-US" dirty="0">
                <a:latin typeface="Wingdings"/>
                <a:ea typeface="Wingdings"/>
                <a:cs typeface="Wingdings"/>
                <a:sym typeface="Wingdings"/>
              </a:rPr>
              <a:t></a:t>
            </a:r>
            <a:r>
              <a:rPr lang="en-US" dirty="0" smtClean="0"/>
              <a:t>UCS in context A.</a:t>
            </a:r>
          </a:p>
          <a:p>
            <a:pPr lvl="1"/>
            <a:r>
              <a:rPr lang="en-US" dirty="0" smtClean="0"/>
              <a:t>Conditioned responding is extinguished in context B.</a:t>
            </a:r>
          </a:p>
          <a:p>
            <a:pPr lvl="1"/>
            <a:r>
              <a:rPr lang="en-US" dirty="0" smtClean="0"/>
              <a:t>Animals are then tested in context C.</a:t>
            </a:r>
          </a:p>
          <a:p>
            <a:pPr lvl="1"/>
            <a:endParaRPr lang="en-US" dirty="0" smtClean="0"/>
          </a:p>
          <a:p>
            <a:r>
              <a:rPr lang="en-US" dirty="0" smtClean="0"/>
              <a:t>Predicting new latent causes</a:t>
            </a:r>
          </a:p>
          <a:p>
            <a:pPr lvl="1"/>
            <a:r>
              <a:rPr lang="en-US" dirty="0" smtClean="0"/>
              <a:t>A new latent cause is produced when a new context alters the reinforcement contingencies.</a:t>
            </a:r>
          </a:p>
          <a:p>
            <a:pPr lvl="1"/>
            <a:r>
              <a:rPr lang="en-US" dirty="0" smtClean="0"/>
              <a:t>The </a:t>
            </a:r>
            <a:r>
              <a:rPr lang="en-US" dirty="0"/>
              <a:t>probability </a:t>
            </a:r>
            <a:r>
              <a:rPr lang="en-US" dirty="0" smtClean="0"/>
              <a:t>a </a:t>
            </a:r>
            <a:r>
              <a:rPr lang="en-US" dirty="0"/>
              <a:t>new latent cause given </a:t>
            </a:r>
            <a:r>
              <a:rPr lang="en-US" i="1" dirty="0" err="1">
                <a:latin typeface="Times New Roman"/>
                <a:cs typeface="Times New Roman"/>
              </a:rPr>
              <a:t>K</a:t>
            </a:r>
            <a:r>
              <a:rPr lang="en-US" i="1" baseline="-25000" dirty="0" err="1">
                <a:latin typeface="Times New Roman"/>
                <a:cs typeface="Times New Roman"/>
              </a:rPr>
              <a:t>t</a:t>
            </a:r>
            <a:r>
              <a:rPr lang="en-US" dirty="0"/>
              <a:t> previously </a:t>
            </a:r>
            <a:r>
              <a:rPr lang="en-US" dirty="0" smtClean="0"/>
              <a:t>identified causes </a:t>
            </a:r>
            <a:r>
              <a:rPr lang="en-US" i="1" dirty="0">
                <a:latin typeface="Times New Roman"/>
                <a:cs typeface="Times New Roman"/>
              </a:rPr>
              <a:t>c</a:t>
            </a:r>
            <a:r>
              <a:rPr lang="en-US" dirty="0"/>
              <a:t> given </a:t>
            </a:r>
            <a:r>
              <a:rPr lang="en-US" i="1" dirty="0" err="1">
                <a:latin typeface="Times New Roman"/>
                <a:cs typeface="Times New Roman"/>
              </a:rPr>
              <a:t>N</a:t>
            </a:r>
            <a:r>
              <a:rPr lang="en-US" i="1" baseline="-25000" dirty="0" err="1">
                <a:latin typeface="Times New Roman"/>
                <a:cs typeface="Times New Roman"/>
              </a:rPr>
              <a:t>k</a:t>
            </a:r>
            <a:r>
              <a:rPr lang="en-US" dirty="0"/>
              <a:t> observations generated by cause </a:t>
            </a:r>
            <a:r>
              <a:rPr lang="en-US" i="1" dirty="0">
                <a:latin typeface="Times New Roman"/>
                <a:cs typeface="Times New Roman"/>
              </a:rPr>
              <a:t>k</a:t>
            </a:r>
            <a:r>
              <a:rPr lang="en-US" dirty="0"/>
              <a:t> is defined as </a:t>
            </a:r>
          </a:p>
          <a:p>
            <a:pPr lvl="1"/>
            <a:endParaRPr lang="en-US" dirty="0" smtClean="0"/>
          </a:p>
          <a:p>
            <a:pPr lvl="1"/>
            <a:endParaRPr lang="en-US" dirty="0"/>
          </a:p>
        </p:txBody>
      </p:sp>
      <p:sp>
        <p:nvSpPr>
          <p:cNvPr id="9" name="Text Box 13"/>
          <p:cNvSpPr txBox="1">
            <a:spLocks noChangeArrowheads="1"/>
          </p:cNvSpPr>
          <p:nvPr/>
        </p:nvSpPr>
        <p:spPr bwMode="auto">
          <a:xfrm>
            <a:off x="4352190" y="6581001"/>
            <a:ext cx="3839513" cy="276999"/>
          </a:xfrm>
          <a:prstGeom prst="rect">
            <a:avLst/>
          </a:prstGeom>
          <a:noFill/>
          <a:ln w="9525">
            <a:noFill/>
            <a:miter lim="800000"/>
            <a:headEnd/>
            <a:tailEnd/>
          </a:ln>
        </p:spPr>
        <p:txBody>
          <a:bodyPr wrap="none">
            <a:spAutoFit/>
          </a:bodyPr>
          <a:lstStyle/>
          <a:p>
            <a:r>
              <a:rPr lang="en-US" sz="1200" b="0" dirty="0" err="1" smtClean="0">
                <a:latin typeface="+mn-lt"/>
              </a:rPr>
              <a:t>Gershman</a:t>
            </a:r>
            <a:r>
              <a:rPr lang="en-US" sz="1200" b="0" dirty="0" smtClean="0">
                <a:latin typeface="+mn-lt"/>
              </a:rPr>
              <a:t>, </a:t>
            </a:r>
            <a:r>
              <a:rPr lang="en-US" sz="1200" b="0" dirty="0" err="1" smtClean="0">
                <a:latin typeface="+mn-lt"/>
              </a:rPr>
              <a:t>Blei</a:t>
            </a:r>
            <a:r>
              <a:rPr lang="en-US" sz="1200" b="0" dirty="0" smtClean="0">
                <a:latin typeface="+mn-lt"/>
              </a:rPr>
              <a:t> and </a:t>
            </a:r>
            <a:r>
              <a:rPr lang="en-US" sz="1200" b="0" dirty="0" err="1" smtClean="0">
                <a:latin typeface="+mn-lt"/>
              </a:rPr>
              <a:t>Niv</a:t>
            </a:r>
            <a:r>
              <a:rPr lang="en-US" sz="1200" b="0" dirty="0" smtClean="0">
                <a:latin typeface="+mn-lt"/>
              </a:rPr>
              <a:t> </a:t>
            </a:r>
            <a:r>
              <a:rPr lang="en-US" sz="1200" dirty="0" smtClean="0">
                <a:latin typeface="+mn-lt"/>
              </a:rPr>
              <a:t>(2010) </a:t>
            </a:r>
            <a:r>
              <a:rPr lang="en-US" sz="1200" i="1" dirty="0" smtClean="0">
                <a:latin typeface="+mn-lt"/>
              </a:rPr>
              <a:t>Psychological Review</a:t>
            </a:r>
            <a:endParaRPr lang="en-US" sz="1200" b="0" dirty="0">
              <a:latin typeface="+mn-lt"/>
            </a:endParaRPr>
          </a:p>
        </p:txBody>
      </p:sp>
      <p:pic>
        <p:nvPicPr>
          <p:cNvPr id="10" name="Picture 9"/>
          <p:cNvPicPr>
            <a:picLocks noChangeAspect="1"/>
          </p:cNvPicPr>
          <p:nvPr/>
        </p:nvPicPr>
        <p:blipFill>
          <a:blip r:embed="rId3"/>
          <a:stretch>
            <a:fillRect/>
          </a:stretch>
        </p:blipFill>
        <p:spPr>
          <a:xfrm>
            <a:off x="1543755" y="4609396"/>
            <a:ext cx="5874578" cy="1971605"/>
          </a:xfrm>
          <a:prstGeom prst="rect">
            <a:avLst/>
          </a:prstGeom>
        </p:spPr>
      </p:pic>
    </p:spTree>
    <p:extLst>
      <p:ext uri="{BB962C8B-B14F-4D97-AF65-F5344CB8AC3E}">
        <p14:creationId xmlns:p14="http://schemas.microsoft.com/office/powerpoint/2010/main" val="4211518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task structure</a:t>
            </a:r>
            <a:endParaRPr lang="en-US" dirty="0"/>
          </a:p>
        </p:txBody>
      </p:sp>
      <p:sp>
        <p:nvSpPr>
          <p:cNvPr id="3" name="Content Placeholder 2"/>
          <p:cNvSpPr>
            <a:spLocks noGrp="1"/>
          </p:cNvSpPr>
          <p:nvPr>
            <p:ph idx="1"/>
          </p:nvPr>
        </p:nvSpPr>
        <p:spPr/>
        <p:txBody>
          <a:bodyPr/>
          <a:lstStyle/>
          <a:p>
            <a:r>
              <a:rPr lang="en-US" dirty="0"/>
              <a:t>Modeling extinction and spontaneous </a:t>
            </a:r>
            <a:r>
              <a:rPr lang="en-US" dirty="0" smtClean="0"/>
              <a:t>renewal</a:t>
            </a:r>
          </a:p>
          <a:p>
            <a:pPr lvl="1"/>
            <a:r>
              <a:rPr lang="en-US" dirty="0" smtClean="0"/>
              <a:t>Given a set of context and stimuli cues, we can predict the probability the UCS.</a:t>
            </a:r>
            <a:endParaRPr lang="en-US" dirty="0"/>
          </a:p>
        </p:txBody>
      </p:sp>
      <p:sp>
        <p:nvSpPr>
          <p:cNvPr id="6" name="Text Box 13"/>
          <p:cNvSpPr txBox="1">
            <a:spLocks noChangeArrowheads="1"/>
          </p:cNvSpPr>
          <p:nvPr/>
        </p:nvSpPr>
        <p:spPr bwMode="auto">
          <a:xfrm>
            <a:off x="4352190" y="6581001"/>
            <a:ext cx="3839513" cy="276999"/>
          </a:xfrm>
          <a:prstGeom prst="rect">
            <a:avLst/>
          </a:prstGeom>
          <a:noFill/>
          <a:ln w="9525">
            <a:noFill/>
            <a:miter lim="800000"/>
            <a:headEnd/>
            <a:tailEnd/>
          </a:ln>
        </p:spPr>
        <p:txBody>
          <a:bodyPr wrap="none">
            <a:spAutoFit/>
          </a:bodyPr>
          <a:lstStyle/>
          <a:p>
            <a:r>
              <a:rPr lang="en-US" sz="1200" b="0" dirty="0" err="1" smtClean="0">
                <a:latin typeface="+mn-lt"/>
              </a:rPr>
              <a:t>Gershman</a:t>
            </a:r>
            <a:r>
              <a:rPr lang="en-US" sz="1200" b="0" dirty="0" smtClean="0">
                <a:latin typeface="+mn-lt"/>
              </a:rPr>
              <a:t>, </a:t>
            </a:r>
            <a:r>
              <a:rPr lang="en-US" sz="1200" b="0" dirty="0" err="1" smtClean="0">
                <a:latin typeface="+mn-lt"/>
              </a:rPr>
              <a:t>Blei</a:t>
            </a:r>
            <a:r>
              <a:rPr lang="en-US" sz="1200" b="0" dirty="0" smtClean="0">
                <a:latin typeface="+mn-lt"/>
              </a:rPr>
              <a:t> and </a:t>
            </a:r>
            <a:r>
              <a:rPr lang="en-US" sz="1200" b="0" dirty="0" err="1" smtClean="0">
                <a:latin typeface="+mn-lt"/>
              </a:rPr>
              <a:t>Niv</a:t>
            </a:r>
            <a:r>
              <a:rPr lang="en-US" sz="1200" b="0" dirty="0" smtClean="0">
                <a:latin typeface="+mn-lt"/>
              </a:rPr>
              <a:t> </a:t>
            </a:r>
            <a:r>
              <a:rPr lang="en-US" sz="1200" dirty="0" smtClean="0">
                <a:latin typeface="+mn-lt"/>
              </a:rPr>
              <a:t>(2010) </a:t>
            </a:r>
            <a:r>
              <a:rPr lang="en-US" sz="1200" i="1" dirty="0" smtClean="0">
                <a:latin typeface="+mn-lt"/>
              </a:rPr>
              <a:t>Psychological Review</a:t>
            </a:r>
            <a:endParaRPr lang="en-US" sz="1200" b="0" dirty="0">
              <a:latin typeface="+mn-lt"/>
            </a:endParaRPr>
          </a:p>
        </p:txBody>
      </p:sp>
      <p:pic>
        <p:nvPicPr>
          <p:cNvPr id="7" name="Picture 6"/>
          <p:cNvPicPr>
            <a:picLocks noChangeAspect="1"/>
          </p:cNvPicPr>
          <p:nvPr/>
        </p:nvPicPr>
        <p:blipFill>
          <a:blip r:embed="rId3"/>
          <a:stretch>
            <a:fillRect/>
          </a:stretch>
        </p:blipFill>
        <p:spPr>
          <a:xfrm>
            <a:off x="1688717" y="1989667"/>
            <a:ext cx="5580945" cy="4591334"/>
          </a:xfrm>
          <a:prstGeom prst="rect">
            <a:avLst/>
          </a:prstGeom>
        </p:spPr>
      </p:pic>
    </p:spTree>
    <p:extLst>
      <p:ext uri="{BB962C8B-B14F-4D97-AF65-F5344CB8AC3E}">
        <p14:creationId xmlns:p14="http://schemas.microsoft.com/office/powerpoint/2010/main" val="7094068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78524" y="1933224"/>
            <a:ext cx="5734241" cy="4686300"/>
          </a:xfrm>
          <a:prstGeom prst="rect">
            <a:avLst/>
          </a:prstGeom>
        </p:spPr>
      </p:pic>
      <p:sp>
        <p:nvSpPr>
          <p:cNvPr id="2" name="Title 1"/>
          <p:cNvSpPr>
            <a:spLocks noGrp="1"/>
          </p:cNvSpPr>
          <p:nvPr>
            <p:ph type="title"/>
          </p:nvPr>
        </p:nvSpPr>
        <p:spPr/>
        <p:txBody>
          <a:bodyPr>
            <a:normAutofit fontScale="90000"/>
          </a:bodyPr>
          <a:lstStyle/>
          <a:p>
            <a:r>
              <a:rPr lang="en-US" dirty="0"/>
              <a:t>Learning task structure</a:t>
            </a:r>
          </a:p>
        </p:txBody>
      </p:sp>
      <p:sp>
        <p:nvSpPr>
          <p:cNvPr id="3" name="Content Placeholder 2"/>
          <p:cNvSpPr>
            <a:spLocks noGrp="1"/>
          </p:cNvSpPr>
          <p:nvPr>
            <p:ph idx="1"/>
          </p:nvPr>
        </p:nvSpPr>
        <p:spPr/>
        <p:txBody>
          <a:bodyPr/>
          <a:lstStyle/>
          <a:p>
            <a:r>
              <a:rPr lang="en-US" dirty="0" smtClean="0"/>
              <a:t>Modeling latent inhibition</a:t>
            </a:r>
          </a:p>
          <a:p>
            <a:pPr lvl="1"/>
            <a:r>
              <a:rPr lang="en-US" dirty="0" smtClean="0"/>
              <a:t>In the Same condition, animals trained were on [CS </a:t>
            </a:r>
            <a:r>
              <a:rPr lang="en-US" dirty="0" smtClean="0">
                <a:latin typeface="Wingdings"/>
                <a:ea typeface="Wingdings"/>
                <a:cs typeface="Wingdings"/>
                <a:sym typeface="Wingdings"/>
              </a:rPr>
              <a:t></a:t>
            </a:r>
            <a:r>
              <a:rPr lang="en-US" dirty="0" smtClean="0">
                <a:sym typeface="Wingdings"/>
              </a:rPr>
              <a:t>no U</a:t>
            </a:r>
            <a:r>
              <a:rPr lang="en-US" dirty="0" smtClean="0"/>
              <a:t>CS] followed by [CS </a:t>
            </a:r>
            <a:r>
              <a:rPr lang="en-US" dirty="0">
                <a:latin typeface="Wingdings"/>
                <a:ea typeface="Wingdings"/>
                <a:cs typeface="Wingdings"/>
                <a:sym typeface="Wingdings"/>
              </a:rPr>
              <a:t></a:t>
            </a:r>
            <a:r>
              <a:rPr lang="en-US" dirty="0">
                <a:sym typeface="Wingdings"/>
              </a:rPr>
              <a:t>no </a:t>
            </a:r>
            <a:r>
              <a:rPr lang="en-US" dirty="0" smtClean="0">
                <a:sym typeface="Wingdings"/>
              </a:rPr>
              <a:t>U</a:t>
            </a:r>
            <a:r>
              <a:rPr lang="en-US" dirty="0" smtClean="0"/>
              <a:t>CS] </a:t>
            </a:r>
            <a:r>
              <a:rPr lang="en-US" dirty="0"/>
              <a:t>in context </a:t>
            </a:r>
            <a:r>
              <a:rPr lang="en-US" dirty="0" smtClean="0"/>
              <a:t>A.</a:t>
            </a:r>
            <a:br>
              <a:rPr lang="en-US" dirty="0" smtClean="0"/>
            </a:br>
            <a:endParaRPr lang="en-US" dirty="0" smtClean="0"/>
          </a:p>
          <a:p>
            <a:pPr lvl="1"/>
            <a:r>
              <a:rPr lang="en-US" dirty="0" smtClean="0"/>
              <a:t>In the Diff condition,</a:t>
            </a:r>
            <a:br>
              <a:rPr lang="en-US" dirty="0" smtClean="0"/>
            </a:br>
            <a:r>
              <a:rPr lang="en-US" dirty="0" smtClean="0"/>
              <a:t>each phase was</a:t>
            </a:r>
            <a:br>
              <a:rPr lang="en-US" dirty="0" smtClean="0"/>
            </a:br>
            <a:r>
              <a:rPr lang="en-US" dirty="0" smtClean="0"/>
              <a:t>train in different</a:t>
            </a:r>
            <a:br>
              <a:rPr lang="en-US" dirty="0" smtClean="0"/>
            </a:br>
            <a:r>
              <a:rPr lang="en-US" dirty="0" smtClean="0"/>
              <a:t>contexts.</a:t>
            </a:r>
          </a:p>
          <a:p>
            <a:pPr lvl="1"/>
            <a:endParaRPr lang="en-US" dirty="0"/>
          </a:p>
          <a:p>
            <a:pPr lvl="1"/>
            <a:r>
              <a:rPr lang="en-US" dirty="0" smtClean="0"/>
              <a:t>Hippocampal lesions</a:t>
            </a:r>
            <a:br>
              <a:rPr lang="en-US" dirty="0" smtClean="0"/>
            </a:br>
            <a:r>
              <a:rPr lang="en-US" dirty="0" smtClean="0"/>
              <a:t>were modeled as</a:t>
            </a:r>
            <a:br>
              <a:rPr lang="en-US" dirty="0" smtClean="0"/>
            </a:br>
            <a:r>
              <a:rPr lang="en-US" dirty="0" smtClean="0"/>
              <a:t>an inability to form</a:t>
            </a:r>
            <a:br>
              <a:rPr lang="en-US" dirty="0" smtClean="0"/>
            </a:br>
            <a:r>
              <a:rPr lang="en-US" dirty="0" smtClean="0"/>
              <a:t>new latent causes.</a:t>
            </a:r>
            <a:endParaRPr lang="en-US" dirty="0"/>
          </a:p>
          <a:p>
            <a:pPr lvl="1"/>
            <a:endParaRPr lang="en-US" dirty="0"/>
          </a:p>
        </p:txBody>
      </p:sp>
      <p:sp>
        <p:nvSpPr>
          <p:cNvPr id="5" name="Text Box 13"/>
          <p:cNvSpPr txBox="1">
            <a:spLocks noChangeArrowheads="1"/>
          </p:cNvSpPr>
          <p:nvPr/>
        </p:nvSpPr>
        <p:spPr bwMode="auto">
          <a:xfrm>
            <a:off x="4352190" y="6581001"/>
            <a:ext cx="3839513" cy="276999"/>
          </a:xfrm>
          <a:prstGeom prst="rect">
            <a:avLst/>
          </a:prstGeom>
          <a:noFill/>
          <a:ln w="9525">
            <a:noFill/>
            <a:miter lim="800000"/>
            <a:headEnd/>
            <a:tailEnd/>
          </a:ln>
        </p:spPr>
        <p:txBody>
          <a:bodyPr wrap="none">
            <a:spAutoFit/>
          </a:bodyPr>
          <a:lstStyle/>
          <a:p>
            <a:r>
              <a:rPr lang="en-US" sz="1200" b="0" dirty="0" err="1" smtClean="0">
                <a:latin typeface="+mn-lt"/>
              </a:rPr>
              <a:t>Gershman</a:t>
            </a:r>
            <a:r>
              <a:rPr lang="en-US" sz="1200" b="0" dirty="0" smtClean="0">
                <a:latin typeface="+mn-lt"/>
              </a:rPr>
              <a:t>, </a:t>
            </a:r>
            <a:r>
              <a:rPr lang="en-US" sz="1200" b="0" dirty="0" err="1" smtClean="0">
                <a:latin typeface="+mn-lt"/>
              </a:rPr>
              <a:t>Blei</a:t>
            </a:r>
            <a:r>
              <a:rPr lang="en-US" sz="1200" b="0" dirty="0" smtClean="0">
                <a:latin typeface="+mn-lt"/>
              </a:rPr>
              <a:t> and </a:t>
            </a:r>
            <a:r>
              <a:rPr lang="en-US" sz="1200" b="0" dirty="0" err="1" smtClean="0">
                <a:latin typeface="+mn-lt"/>
              </a:rPr>
              <a:t>Niv</a:t>
            </a:r>
            <a:r>
              <a:rPr lang="en-US" sz="1200" b="0" dirty="0" smtClean="0">
                <a:latin typeface="+mn-lt"/>
              </a:rPr>
              <a:t> </a:t>
            </a:r>
            <a:r>
              <a:rPr lang="en-US" sz="1200" dirty="0" smtClean="0">
                <a:latin typeface="+mn-lt"/>
              </a:rPr>
              <a:t>(2010) </a:t>
            </a:r>
            <a:r>
              <a:rPr lang="en-US" sz="1200" i="1" dirty="0" smtClean="0">
                <a:latin typeface="+mn-lt"/>
              </a:rPr>
              <a:t>Psychological Review</a:t>
            </a:r>
            <a:endParaRPr lang="en-US" sz="1200" b="0" dirty="0">
              <a:latin typeface="+mn-lt"/>
            </a:endParaRPr>
          </a:p>
        </p:txBody>
      </p:sp>
    </p:spTree>
    <p:extLst>
      <p:ext uri="{BB962C8B-B14F-4D97-AF65-F5344CB8AC3E}">
        <p14:creationId xmlns:p14="http://schemas.microsoft.com/office/powerpoint/2010/main" val="2631037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12677"/>
            <a:ext cx="9144000" cy="4985732"/>
          </a:xfrm>
          <a:prstGeom prst="rect">
            <a:avLst/>
          </a:prstGeom>
        </p:spPr>
      </p:pic>
      <p:sp>
        <p:nvSpPr>
          <p:cNvPr id="2" name="Title 1"/>
          <p:cNvSpPr>
            <a:spLocks noGrp="1"/>
          </p:cNvSpPr>
          <p:nvPr>
            <p:ph type="title"/>
          </p:nvPr>
        </p:nvSpPr>
        <p:spPr/>
        <p:txBody>
          <a:bodyPr>
            <a:normAutofit fontScale="90000"/>
          </a:bodyPr>
          <a:lstStyle/>
          <a:p>
            <a:r>
              <a:rPr lang="en-US" dirty="0"/>
              <a:t>Structure learning</a:t>
            </a:r>
          </a:p>
        </p:txBody>
      </p:sp>
      <p:sp>
        <p:nvSpPr>
          <p:cNvPr id="3" name="Content Placeholder 2"/>
          <p:cNvSpPr>
            <a:spLocks noGrp="1"/>
          </p:cNvSpPr>
          <p:nvPr>
            <p:ph idx="1"/>
          </p:nvPr>
        </p:nvSpPr>
        <p:spPr/>
        <p:txBody>
          <a:bodyPr/>
          <a:lstStyle/>
          <a:p>
            <a:r>
              <a:rPr lang="en-US" dirty="0" smtClean="0"/>
              <a:t>Organizing observations</a:t>
            </a:r>
          </a:p>
          <a:p>
            <a:pPr lvl="1"/>
            <a:r>
              <a:rPr lang="en-US" dirty="0" smtClean="0"/>
              <a:t>How should we organize a set of feature vectors?</a:t>
            </a:r>
          </a:p>
          <a:p>
            <a:pPr lvl="1"/>
            <a:r>
              <a:rPr lang="en-US" dirty="0" smtClean="0"/>
              <a:t>What makes one scheme (and instance) better than another?</a:t>
            </a:r>
            <a:endParaRPr lang="en-US" dirty="0"/>
          </a:p>
        </p:txBody>
      </p:sp>
      <p:sp>
        <p:nvSpPr>
          <p:cNvPr id="5" name="Text Box 13"/>
          <p:cNvSpPr txBox="1">
            <a:spLocks noChangeArrowheads="1"/>
          </p:cNvSpPr>
          <p:nvPr/>
        </p:nvSpPr>
        <p:spPr bwMode="auto">
          <a:xfrm>
            <a:off x="6126861" y="6599184"/>
            <a:ext cx="2685351" cy="276999"/>
          </a:xfrm>
          <a:prstGeom prst="rect">
            <a:avLst/>
          </a:prstGeom>
          <a:noFill/>
          <a:ln w="9525">
            <a:noFill/>
            <a:miter lim="800000"/>
            <a:headEnd/>
            <a:tailEnd/>
          </a:ln>
        </p:spPr>
        <p:txBody>
          <a:bodyPr wrap="none">
            <a:spAutoFit/>
          </a:bodyPr>
          <a:lstStyle/>
          <a:p>
            <a:r>
              <a:rPr lang="en-US" sz="1200" b="0" dirty="0" smtClean="0">
                <a:latin typeface="+mn-lt"/>
              </a:rPr>
              <a:t>Kemp and </a:t>
            </a:r>
            <a:r>
              <a:rPr lang="en-US" sz="1200" b="0" dirty="0" err="1" smtClean="0">
                <a:latin typeface="+mn-lt"/>
              </a:rPr>
              <a:t>Tenenbaum</a:t>
            </a:r>
            <a:r>
              <a:rPr lang="en-US" sz="1200" b="0" dirty="0" smtClean="0">
                <a:latin typeface="+mn-lt"/>
              </a:rPr>
              <a:t> </a:t>
            </a:r>
            <a:r>
              <a:rPr lang="en-US" sz="1200" dirty="0" smtClean="0">
                <a:latin typeface="+mn-lt"/>
              </a:rPr>
              <a:t>(2008) </a:t>
            </a:r>
            <a:r>
              <a:rPr lang="en-US" sz="1200" i="1" dirty="0" smtClean="0">
                <a:latin typeface="+mn-lt"/>
              </a:rPr>
              <a:t>PNAS</a:t>
            </a:r>
            <a:endParaRPr lang="en-US" sz="1200" b="0" dirty="0">
              <a:latin typeface="+mn-lt"/>
            </a:endParaRPr>
          </a:p>
        </p:txBody>
      </p:sp>
    </p:spTree>
    <p:extLst>
      <p:ext uri="{BB962C8B-B14F-4D97-AF65-F5344CB8AC3E}">
        <p14:creationId xmlns:p14="http://schemas.microsoft.com/office/powerpoint/2010/main" val="19639987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learning</a:t>
            </a:r>
            <a:endParaRPr lang="en-US" dirty="0"/>
          </a:p>
        </p:txBody>
      </p:sp>
      <p:sp>
        <p:nvSpPr>
          <p:cNvPr id="3" name="Content Placeholder 2"/>
          <p:cNvSpPr>
            <a:spLocks noGrp="1"/>
          </p:cNvSpPr>
          <p:nvPr>
            <p:ph idx="1"/>
          </p:nvPr>
        </p:nvSpPr>
        <p:spPr>
          <a:xfrm>
            <a:off x="457200" y="721819"/>
            <a:ext cx="6405354" cy="5711821"/>
          </a:xfrm>
        </p:spPr>
        <p:txBody>
          <a:bodyPr/>
          <a:lstStyle/>
          <a:p>
            <a:r>
              <a:rPr lang="en-US" dirty="0" smtClean="0"/>
              <a:t>Building more complex models</a:t>
            </a:r>
          </a:p>
          <a:p>
            <a:pPr lvl="1"/>
            <a:r>
              <a:rPr lang="en-US" dirty="0" smtClean="0"/>
              <a:t>The form F and the particular structure S that best accounts for the data is the most probable.</a:t>
            </a:r>
          </a:p>
          <a:p>
            <a:pPr lvl="1"/>
            <a:endParaRPr lang="en-US" dirty="0"/>
          </a:p>
          <a:p>
            <a:pPr lvl="1"/>
            <a:endParaRPr lang="en-US" dirty="0" smtClean="0"/>
          </a:p>
          <a:p>
            <a:pPr lvl="1"/>
            <a:endParaRPr lang="en-US" dirty="0" smtClean="0"/>
          </a:p>
          <a:p>
            <a:pPr lvl="1"/>
            <a:r>
              <a:rPr lang="en-US" dirty="0" smtClean="0"/>
              <a:t>Most observations are organized according to one of a small number of forms.</a:t>
            </a:r>
            <a:endParaRPr lang="en-US" dirty="0"/>
          </a:p>
        </p:txBody>
      </p:sp>
      <p:pic>
        <p:nvPicPr>
          <p:cNvPr id="5" name="Picture 4"/>
          <p:cNvPicPr>
            <a:picLocks noChangeAspect="1"/>
          </p:cNvPicPr>
          <p:nvPr/>
        </p:nvPicPr>
        <p:blipFill>
          <a:blip r:embed="rId3"/>
          <a:stretch>
            <a:fillRect/>
          </a:stretch>
        </p:blipFill>
        <p:spPr>
          <a:xfrm>
            <a:off x="1749778" y="1934864"/>
            <a:ext cx="4200876" cy="535915"/>
          </a:xfrm>
          <a:prstGeom prst="rect">
            <a:avLst/>
          </a:prstGeom>
        </p:spPr>
      </p:pic>
      <p:pic>
        <p:nvPicPr>
          <p:cNvPr id="6" name="Picture 5"/>
          <p:cNvPicPr>
            <a:picLocks noChangeAspect="1"/>
          </p:cNvPicPr>
          <p:nvPr/>
        </p:nvPicPr>
        <p:blipFill>
          <a:blip r:embed="rId4"/>
          <a:stretch>
            <a:fillRect/>
          </a:stretch>
        </p:blipFill>
        <p:spPr>
          <a:xfrm>
            <a:off x="6862554" y="0"/>
            <a:ext cx="2281446" cy="6858000"/>
          </a:xfrm>
          <a:prstGeom prst="rect">
            <a:avLst/>
          </a:prstGeom>
        </p:spPr>
      </p:pic>
      <p:sp>
        <p:nvSpPr>
          <p:cNvPr id="8" name="Text Box 13"/>
          <p:cNvSpPr txBox="1">
            <a:spLocks noChangeArrowheads="1"/>
          </p:cNvSpPr>
          <p:nvPr/>
        </p:nvSpPr>
        <p:spPr bwMode="auto">
          <a:xfrm>
            <a:off x="0" y="6595519"/>
            <a:ext cx="2685351" cy="276999"/>
          </a:xfrm>
          <a:prstGeom prst="rect">
            <a:avLst/>
          </a:prstGeom>
          <a:noFill/>
          <a:ln w="9525">
            <a:noFill/>
            <a:miter lim="800000"/>
            <a:headEnd/>
            <a:tailEnd/>
          </a:ln>
        </p:spPr>
        <p:txBody>
          <a:bodyPr wrap="none">
            <a:spAutoFit/>
          </a:bodyPr>
          <a:lstStyle/>
          <a:p>
            <a:r>
              <a:rPr lang="en-US" sz="1200" b="0" dirty="0" smtClean="0">
                <a:latin typeface="+mn-lt"/>
              </a:rPr>
              <a:t>Kemp and </a:t>
            </a:r>
            <a:r>
              <a:rPr lang="en-US" sz="1200" b="0" dirty="0" err="1" smtClean="0">
                <a:latin typeface="+mn-lt"/>
              </a:rPr>
              <a:t>Tenenbaum</a:t>
            </a:r>
            <a:r>
              <a:rPr lang="en-US" sz="1200" b="0" dirty="0" smtClean="0">
                <a:latin typeface="+mn-lt"/>
              </a:rPr>
              <a:t> </a:t>
            </a:r>
            <a:r>
              <a:rPr lang="en-US" sz="1200" dirty="0" smtClean="0">
                <a:latin typeface="+mn-lt"/>
              </a:rPr>
              <a:t>(2008) </a:t>
            </a:r>
            <a:r>
              <a:rPr lang="en-US" sz="1200" i="1" dirty="0" smtClean="0">
                <a:latin typeface="+mn-lt"/>
              </a:rPr>
              <a:t>PNAS</a:t>
            </a:r>
            <a:endParaRPr lang="en-US" sz="1200" b="0" dirty="0">
              <a:latin typeface="+mn-lt"/>
            </a:endParaRPr>
          </a:p>
        </p:txBody>
      </p:sp>
    </p:spTree>
    <p:extLst>
      <p:ext uri="{BB962C8B-B14F-4D97-AF65-F5344CB8AC3E}">
        <p14:creationId xmlns:p14="http://schemas.microsoft.com/office/powerpoint/2010/main" val="374380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learning</a:t>
            </a:r>
            <a:endParaRPr lang="en-US" dirty="0"/>
          </a:p>
        </p:txBody>
      </p:sp>
      <p:sp>
        <p:nvSpPr>
          <p:cNvPr id="3" name="Content Placeholder 2"/>
          <p:cNvSpPr>
            <a:spLocks noGrp="1"/>
          </p:cNvSpPr>
          <p:nvPr>
            <p:ph idx="1"/>
          </p:nvPr>
        </p:nvSpPr>
        <p:spPr>
          <a:xfrm>
            <a:off x="457200" y="721819"/>
            <a:ext cx="5173133" cy="5711821"/>
          </a:xfrm>
        </p:spPr>
        <p:txBody>
          <a:bodyPr/>
          <a:lstStyle/>
          <a:p>
            <a:r>
              <a:rPr lang="en-US" dirty="0" smtClean="0"/>
              <a:t>Building more complex models</a:t>
            </a:r>
          </a:p>
          <a:p>
            <a:pPr lvl="1"/>
            <a:r>
              <a:rPr lang="en-US" dirty="0" smtClean="0"/>
              <a:t>Generative grammar</a:t>
            </a:r>
            <a:br>
              <a:rPr lang="en-US" dirty="0" smtClean="0"/>
            </a:br>
            <a:r>
              <a:rPr lang="en-US" dirty="0" smtClean="0"/>
              <a:t>for model building</a:t>
            </a:r>
          </a:p>
        </p:txBody>
      </p:sp>
      <p:sp>
        <p:nvSpPr>
          <p:cNvPr id="7" name="Text Box 13"/>
          <p:cNvSpPr txBox="1">
            <a:spLocks noChangeArrowheads="1"/>
          </p:cNvSpPr>
          <p:nvPr/>
        </p:nvSpPr>
        <p:spPr bwMode="auto">
          <a:xfrm>
            <a:off x="0" y="6595519"/>
            <a:ext cx="2685351" cy="276999"/>
          </a:xfrm>
          <a:prstGeom prst="rect">
            <a:avLst/>
          </a:prstGeom>
          <a:noFill/>
          <a:ln w="9525">
            <a:noFill/>
            <a:miter lim="800000"/>
            <a:headEnd/>
            <a:tailEnd/>
          </a:ln>
        </p:spPr>
        <p:txBody>
          <a:bodyPr wrap="none">
            <a:spAutoFit/>
          </a:bodyPr>
          <a:lstStyle/>
          <a:p>
            <a:r>
              <a:rPr lang="en-US" sz="1200" b="0" dirty="0" smtClean="0">
                <a:latin typeface="+mn-lt"/>
              </a:rPr>
              <a:t>Kemp and </a:t>
            </a:r>
            <a:r>
              <a:rPr lang="en-US" sz="1200" b="0" dirty="0" err="1" smtClean="0">
                <a:latin typeface="+mn-lt"/>
              </a:rPr>
              <a:t>Tenenbaum</a:t>
            </a:r>
            <a:r>
              <a:rPr lang="en-US" sz="1200" b="0" dirty="0" smtClean="0">
                <a:latin typeface="+mn-lt"/>
              </a:rPr>
              <a:t> </a:t>
            </a:r>
            <a:r>
              <a:rPr lang="en-US" sz="1200" dirty="0" smtClean="0">
                <a:latin typeface="+mn-lt"/>
              </a:rPr>
              <a:t>(2008) </a:t>
            </a:r>
            <a:r>
              <a:rPr lang="en-US" sz="1200" i="1" dirty="0" smtClean="0">
                <a:latin typeface="+mn-lt"/>
              </a:rPr>
              <a:t>PNAS</a:t>
            </a:r>
            <a:endParaRPr lang="en-US" sz="1200" b="0" dirty="0">
              <a:latin typeface="+mn-lt"/>
            </a:endParaRPr>
          </a:p>
        </p:txBody>
      </p:sp>
      <p:pic>
        <p:nvPicPr>
          <p:cNvPr id="4" name="Picture 3"/>
          <p:cNvPicPr>
            <a:picLocks noChangeAspect="1"/>
          </p:cNvPicPr>
          <p:nvPr/>
        </p:nvPicPr>
        <p:blipFill>
          <a:blip r:embed="rId3"/>
          <a:stretch>
            <a:fillRect/>
          </a:stretch>
        </p:blipFill>
        <p:spPr>
          <a:xfrm>
            <a:off x="3359472" y="1184927"/>
            <a:ext cx="5784528" cy="5673073"/>
          </a:xfrm>
          <a:prstGeom prst="rect">
            <a:avLst/>
          </a:prstGeom>
        </p:spPr>
      </p:pic>
    </p:spTree>
    <p:extLst>
      <p:ext uri="{BB962C8B-B14F-4D97-AF65-F5344CB8AC3E}">
        <p14:creationId xmlns:p14="http://schemas.microsoft.com/office/powerpoint/2010/main" val="39486125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Structure learning</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884375" y="721819"/>
            <a:ext cx="7237981" cy="6136181"/>
          </a:xfrm>
          <a:prstGeom prst="rect">
            <a:avLst/>
          </a:prstGeom>
        </p:spPr>
      </p:pic>
      <p:sp>
        <p:nvSpPr>
          <p:cNvPr id="5" name="Text Box 13"/>
          <p:cNvSpPr txBox="1">
            <a:spLocks noChangeArrowheads="1"/>
          </p:cNvSpPr>
          <p:nvPr/>
        </p:nvSpPr>
        <p:spPr bwMode="auto">
          <a:xfrm>
            <a:off x="0" y="6595519"/>
            <a:ext cx="2685351" cy="276999"/>
          </a:xfrm>
          <a:prstGeom prst="rect">
            <a:avLst/>
          </a:prstGeom>
          <a:noFill/>
          <a:ln w="9525">
            <a:noFill/>
            <a:miter lim="800000"/>
            <a:headEnd/>
            <a:tailEnd/>
          </a:ln>
        </p:spPr>
        <p:txBody>
          <a:bodyPr wrap="none">
            <a:spAutoFit/>
          </a:bodyPr>
          <a:lstStyle/>
          <a:p>
            <a:r>
              <a:rPr lang="en-US" sz="1200" b="0" dirty="0" smtClean="0">
                <a:latin typeface="+mn-lt"/>
              </a:rPr>
              <a:t>Kemp and </a:t>
            </a:r>
            <a:r>
              <a:rPr lang="en-US" sz="1200" b="0" dirty="0" err="1" smtClean="0">
                <a:latin typeface="+mn-lt"/>
              </a:rPr>
              <a:t>Tenenbaum</a:t>
            </a:r>
            <a:r>
              <a:rPr lang="en-US" sz="1200" b="0" dirty="0" smtClean="0">
                <a:latin typeface="+mn-lt"/>
              </a:rPr>
              <a:t> </a:t>
            </a:r>
            <a:r>
              <a:rPr lang="en-US" sz="1200" dirty="0" smtClean="0">
                <a:latin typeface="+mn-lt"/>
              </a:rPr>
              <a:t>(2008) </a:t>
            </a:r>
            <a:r>
              <a:rPr lang="en-US" sz="1200" i="1" dirty="0" smtClean="0">
                <a:latin typeface="+mn-lt"/>
              </a:rPr>
              <a:t>PNAS</a:t>
            </a:r>
            <a:endParaRPr lang="en-US" sz="1200" b="0" dirty="0">
              <a:latin typeface="+mn-lt"/>
            </a:endParaRPr>
          </a:p>
        </p:txBody>
      </p:sp>
    </p:spTree>
    <p:extLst>
      <p:ext uri="{BB962C8B-B14F-4D97-AF65-F5344CB8AC3E}">
        <p14:creationId xmlns:p14="http://schemas.microsoft.com/office/powerpoint/2010/main" val="27940870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0848" y="2075361"/>
            <a:ext cx="7556851" cy="4570973"/>
          </a:xfrm>
          <a:prstGeom prst="rect">
            <a:avLst/>
          </a:prstGeom>
        </p:spPr>
      </p:pic>
      <p:sp>
        <p:nvSpPr>
          <p:cNvPr id="2" name="Title 1"/>
          <p:cNvSpPr>
            <a:spLocks noGrp="1"/>
          </p:cNvSpPr>
          <p:nvPr>
            <p:ph type="title"/>
          </p:nvPr>
        </p:nvSpPr>
        <p:spPr/>
        <p:txBody>
          <a:bodyPr>
            <a:normAutofit fontScale="90000"/>
          </a:bodyPr>
          <a:lstStyle/>
          <a:p>
            <a:r>
              <a:rPr lang="en-US" dirty="0" smtClean="0"/>
              <a:t>Structure learning</a:t>
            </a:r>
            <a:endParaRPr lang="en-US" dirty="0"/>
          </a:p>
        </p:txBody>
      </p:sp>
      <p:sp>
        <p:nvSpPr>
          <p:cNvPr id="3" name="Content Placeholder 2"/>
          <p:cNvSpPr>
            <a:spLocks noGrp="1"/>
          </p:cNvSpPr>
          <p:nvPr>
            <p:ph idx="1"/>
          </p:nvPr>
        </p:nvSpPr>
        <p:spPr/>
        <p:txBody>
          <a:bodyPr/>
          <a:lstStyle/>
          <a:p>
            <a:r>
              <a:rPr lang="en-US" dirty="0" smtClean="0"/>
              <a:t>Language development in kids</a:t>
            </a:r>
          </a:p>
          <a:p>
            <a:pPr lvl="1"/>
            <a:r>
              <a:rPr lang="en-US" dirty="0" smtClean="0"/>
              <a:t>Given a “</a:t>
            </a:r>
            <a:r>
              <a:rPr lang="en-US" dirty="0" err="1" smtClean="0"/>
              <a:t>blicket</a:t>
            </a:r>
            <a:r>
              <a:rPr lang="en-US" dirty="0" smtClean="0"/>
              <a:t>” detector, what’s a “</a:t>
            </a:r>
            <a:r>
              <a:rPr lang="en-US" dirty="0" err="1" smtClean="0"/>
              <a:t>blicket</a:t>
            </a:r>
            <a:r>
              <a:rPr lang="en-US" dirty="0" smtClean="0"/>
              <a:t>”?</a:t>
            </a:r>
          </a:p>
          <a:p>
            <a:pPr lvl="1"/>
            <a:r>
              <a:rPr lang="en-US" dirty="0" smtClean="0"/>
              <a:t>Children as young as 2 years can quickly learn what a “</a:t>
            </a:r>
            <a:r>
              <a:rPr lang="en-US" dirty="0" err="1" smtClean="0"/>
              <a:t>blicket</a:t>
            </a:r>
            <a:r>
              <a:rPr lang="en-US" dirty="0" smtClean="0"/>
              <a:t>” is using what looks like Bayesian inference.</a:t>
            </a:r>
            <a:endParaRPr lang="en-US" dirty="0"/>
          </a:p>
        </p:txBody>
      </p:sp>
      <p:sp>
        <p:nvSpPr>
          <p:cNvPr id="5" name="Text Box 13"/>
          <p:cNvSpPr txBox="1">
            <a:spLocks noChangeArrowheads="1"/>
          </p:cNvSpPr>
          <p:nvPr/>
        </p:nvSpPr>
        <p:spPr bwMode="auto">
          <a:xfrm>
            <a:off x="0" y="6595519"/>
            <a:ext cx="3634328" cy="276999"/>
          </a:xfrm>
          <a:prstGeom prst="rect">
            <a:avLst/>
          </a:prstGeom>
          <a:noFill/>
          <a:ln w="9525">
            <a:noFill/>
            <a:miter lim="800000"/>
            <a:headEnd/>
            <a:tailEnd/>
          </a:ln>
        </p:spPr>
        <p:txBody>
          <a:bodyPr wrap="none">
            <a:spAutoFit/>
          </a:bodyPr>
          <a:lstStyle/>
          <a:p>
            <a:r>
              <a:rPr lang="en-US" sz="1200" b="0" dirty="0" err="1" smtClean="0">
                <a:latin typeface="+mn-lt"/>
              </a:rPr>
              <a:t>Gopnik</a:t>
            </a:r>
            <a:r>
              <a:rPr lang="en-US" sz="1200" b="0" dirty="0" smtClean="0">
                <a:latin typeface="+mn-lt"/>
              </a:rPr>
              <a:t> and Wellman </a:t>
            </a:r>
            <a:r>
              <a:rPr lang="en-US" sz="1200" dirty="0" smtClean="0">
                <a:latin typeface="+mn-lt"/>
              </a:rPr>
              <a:t>(2012) </a:t>
            </a:r>
            <a:r>
              <a:rPr lang="en-US" sz="1200" i="1" dirty="0" smtClean="0">
                <a:latin typeface="+mn-lt"/>
              </a:rPr>
              <a:t>Psychological Bulletin</a:t>
            </a:r>
            <a:endParaRPr lang="en-US" sz="1200" b="0" dirty="0">
              <a:latin typeface="+mn-lt"/>
            </a:endParaRPr>
          </a:p>
        </p:txBody>
      </p:sp>
    </p:spTree>
    <p:extLst>
      <p:ext uri="{BB962C8B-B14F-4D97-AF65-F5344CB8AC3E}">
        <p14:creationId xmlns:p14="http://schemas.microsoft.com/office/powerpoint/2010/main" val="245927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1686" y="2323715"/>
            <a:ext cx="6095498" cy="4392344"/>
          </a:xfrm>
          <a:prstGeom prst="rect">
            <a:avLst/>
          </a:prstGeom>
        </p:spPr>
      </p:pic>
      <p:sp>
        <p:nvSpPr>
          <p:cNvPr id="2" name="Title 1"/>
          <p:cNvSpPr>
            <a:spLocks noGrp="1"/>
          </p:cNvSpPr>
          <p:nvPr>
            <p:ph type="title"/>
          </p:nvPr>
        </p:nvSpPr>
        <p:spPr/>
        <p:txBody>
          <a:bodyPr>
            <a:normAutofit fontScale="90000"/>
          </a:bodyPr>
          <a:lstStyle/>
          <a:p>
            <a:r>
              <a:rPr lang="en-US" dirty="0" smtClean="0"/>
              <a:t>Learning structure</a:t>
            </a:r>
            <a:endParaRPr lang="en-US" dirty="0"/>
          </a:p>
        </p:txBody>
      </p:sp>
      <p:sp>
        <p:nvSpPr>
          <p:cNvPr id="3" name="Content Placeholder 2"/>
          <p:cNvSpPr>
            <a:spLocks noGrp="1"/>
          </p:cNvSpPr>
          <p:nvPr>
            <p:ph idx="1"/>
          </p:nvPr>
        </p:nvSpPr>
        <p:spPr/>
        <p:txBody>
          <a:bodyPr/>
          <a:lstStyle/>
          <a:p>
            <a:r>
              <a:rPr lang="en-US" dirty="0"/>
              <a:t>Can non-human animals learn task structure</a:t>
            </a:r>
            <a:r>
              <a:rPr lang="en-US" dirty="0" smtClean="0"/>
              <a:t>?</a:t>
            </a:r>
          </a:p>
          <a:p>
            <a:pPr lvl="1"/>
            <a:r>
              <a:rPr lang="en-US" dirty="0" smtClean="0"/>
              <a:t>Learning may not be expressed by an animal during task training.</a:t>
            </a:r>
          </a:p>
          <a:p>
            <a:pPr lvl="1"/>
            <a:r>
              <a:rPr lang="en-US" dirty="0" smtClean="0"/>
              <a:t>Expression of learning requires proper motivation. </a:t>
            </a:r>
          </a:p>
          <a:p>
            <a:pPr lvl="1"/>
            <a:r>
              <a:rPr lang="en-US" dirty="0" smtClean="0"/>
              <a:t>Latent </a:t>
            </a:r>
            <a:r>
              <a:rPr lang="en-US" dirty="0"/>
              <a:t>learning</a:t>
            </a:r>
            <a:r>
              <a:rPr lang="en-US" dirty="0" smtClean="0"/>
              <a:t> learning occurs in the absence of a </a:t>
            </a:r>
            <a:r>
              <a:rPr lang="en-US" dirty="0" err="1" smtClean="0"/>
              <a:t>reinforcer</a:t>
            </a:r>
            <a:r>
              <a:rPr lang="en-US" dirty="0" smtClean="0"/>
              <a:t>/motivation.</a:t>
            </a:r>
            <a:endParaRPr lang="en-US" dirty="0"/>
          </a:p>
        </p:txBody>
      </p:sp>
      <p:sp>
        <p:nvSpPr>
          <p:cNvPr id="5" name="Text Box 13"/>
          <p:cNvSpPr txBox="1">
            <a:spLocks noChangeArrowheads="1"/>
          </p:cNvSpPr>
          <p:nvPr/>
        </p:nvSpPr>
        <p:spPr bwMode="auto">
          <a:xfrm>
            <a:off x="6126861" y="6599184"/>
            <a:ext cx="2733591" cy="276999"/>
          </a:xfrm>
          <a:prstGeom prst="rect">
            <a:avLst/>
          </a:prstGeom>
          <a:noFill/>
          <a:ln w="9525">
            <a:noFill/>
            <a:miter lim="800000"/>
            <a:headEnd/>
            <a:tailEnd/>
          </a:ln>
        </p:spPr>
        <p:txBody>
          <a:bodyPr wrap="none">
            <a:spAutoFit/>
          </a:bodyPr>
          <a:lstStyle/>
          <a:p>
            <a:r>
              <a:rPr lang="en-US" sz="1200" b="0" dirty="0" err="1" smtClean="0">
                <a:latin typeface="+mn-lt"/>
              </a:rPr>
              <a:t>Tolman</a:t>
            </a:r>
            <a:r>
              <a:rPr lang="en-US" sz="1200" b="0" dirty="0" smtClean="0">
                <a:latin typeface="+mn-lt"/>
              </a:rPr>
              <a:t> </a:t>
            </a:r>
            <a:r>
              <a:rPr lang="en-US" sz="1200" dirty="0" smtClean="0">
                <a:latin typeface="+mn-lt"/>
              </a:rPr>
              <a:t>(1948) </a:t>
            </a:r>
            <a:r>
              <a:rPr lang="en-US" sz="1200" i="1" dirty="0" smtClean="0">
                <a:latin typeface="+mn-lt"/>
              </a:rPr>
              <a:t>Psychological Review</a:t>
            </a:r>
            <a:endParaRPr lang="en-US" sz="1200" b="0" dirty="0">
              <a:latin typeface="+mn-lt"/>
            </a:endParaRPr>
          </a:p>
        </p:txBody>
      </p:sp>
    </p:spTree>
    <p:extLst>
      <p:ext uri="{BB962C8B-B14F-4D97-AF65-F5344CB8AC3E}">
        <p14:creationId xmlns:p14="http://schemas.microsoft.com/office/powerpoint/2010/main" val="41063679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266207" y="918678"/>
            <a:ext cx="6611585" cy="3815247"/>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Learning</a:t>
            </a:r>
            <a:endParaRPr lang="en-US" dirty="0"/>
          </a:p>
        </p:txBody>
      </p:sp>
      <p:sp>
        <p:nvSpPr>
          <p:cNvPr id="3" name="Content Placeholder 2"/>
          <p:cNvSpPr>
            <a:spLocks noGrp="1"/>
          </p:cNvSpPr>
          <p:nvPr>
            <p:ph idx="1"/>
          </p:nvPr>
        </p:nvSpPr>
        <p:spPr/>
        <p:txBody>
          <a:bodyPr/>
          <a:lstStyle/>
          <a:p>
            <a:r>
              <a:rPr lang="en-US" dirty="0" smtClean="0"/>
              <a:t>Classical conditioning</a:t>
            </a:r>
            <a:endParaRPr lang="en-US" dirty="0"/>
          </a:p>
        </p:txBody>
      </p:sp>
      <p:cxnSp>
        <p:nvCxnSpPr>
          <p:cNvPr id="5" name="Straight Connector 4"/>
          <p:cNvCxnSpPr/>
          <p:nvPr/>
        </p:nvCxnSpPr>
        <p:spPr>
          <a:xfrm>
            <a:off x="2057400" y="5649912"/>
            <a:ext cx="4876800" cy="1588"/>
          </a:xfrm>
          <a:prstGeom prst="line">
            <a:avLst/>
          </a:prstGeom>
        </p:spPr>
        <p:style>
          <a:lnRef idx="2">
            <a:schemeClr val="dk1"/>
          </a:lnRef>
          <a:fillRef idx="0">
            <a:schemeClr val="dk1"/>
          </a:fillRef>
          <a:effectRef idx="1">
            <a:schemeClr val="dk1"/>
          </a:effectRef>
          <a:fontRef idx="minor">
            <a:schemeClr val="tx1"/>
          </a:fontRef>
        </p:style>
      </p:cxnSp>
      <p:sp>
        <p:nvSpPr>
          <p:cNvPr id="6" name="Rectangle 5"/>
          <p:cNvSpPr/>
          <p:nvPr/>
        </p:nvSpPr>
        <p:spPr>
          <a:xfrm>
            <a:off x="3505200" y="5345112"/>
            <a:ext cx="381000" cy="3048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cxnSp>
        <p:nvCxnSpPr>
          <p:cNvPr id="7" name="Straight Connector 6"/>
          <p:cNvCxnSpPr/>
          <p:nvPr/>
        </p:nvCxnSpPr>
        <p:spPr>
          <a:xfrm>
            <a:off x="2057400" y="6181725"/>
            <a:ext cx="4876800" cy="1587"/>
          </a:xfrm>
          <a:prstGeom prst="line">
            <a:avLst/>
          </a:prstGeom>
        </p:spPr>
        <p:style>
          <a:lnRef idx="2">
            <a:schemeClr val="dk1"/>
          </a:lnRef>
          <a:fillRef idx="0">
            <a:schemeClr val="dk1"/>
          </a:fillRef>
          <a:effectRef idx="1">
            <a:schemeClr val="dk1"/>
          </a:effectRef>
          <a:fontRef idx="minor">
            <a:schemeClr val="tx1"/>
          </a:fontRef>
        </p:style>
      </p:cxnSp>
      <p:sp>
        <p:nvSpPr>
          <p:cNvPr id="8" name="Rectangle 7"/>
          <p:cNvSpPr/>
          <p:nvPr/>
        </p:nvSpPr>
        <p:spPr>
          <a:xfrm>
            <a:off x="3886200" y="5876925"/>
            <a:ext cx="152400" cy="3048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9" name="TextBox 8"/>
          <p:cNvSpPr txBox="1"/>
          <p:nvPr/>
        </p:nvSpPr>
        <p:spPr>
          <a:xfrm>
            <a:off x="1600200" y="5421312"/>
            <a:ext cx="533400" cy="369888"/>
          </a:xfrm>
          <a:prstGeom prst="rect">
            <a:avLst/>
          </a:prstGeom>
          <a:noFill/>
        </p:spPr>
        <p:txBody>
          <a:bodyPr>
            <a:spAutoFit/>
          </a:bodyPr>
          <a:lstStyle/>
          <a:p>
            <a:pPr>
              <a:defRPr/>
            </a:pPr>
            <a:r>
              <a:rPr lang="en-US" dirty="0">
                <a:latin typeface="+mj-lt"/>
              </a:rPr>
              <a:t>CS</a:t>
            </a:r>
          </a:p>
        </p:txBody>
      </p:sp>
      <p:sp>
        <p:nvSpPr>
          <p:cNvPr id="10" name="TextBox 9"/>
          <p:cNvSpPr txBox="1"/>
          <p:nvPr/>
        </p:nvSpPr>
        <p:spPr>
          <a:xfrm>
            <a:off x="1441863" y="5954712"/>
            <a:ext cx="867393" cy="369888"/>
          </a:xfrm>
          <a:prstGeom prst="rect">
            <a:avLst/>
          </a:prstGeom>
          <a:noFill/>
        </p:spPr>
        <p:txBody>
          <a:bodyPr wrap="square">
            <a:spAutoFit/>
          </a:bodyPr>
          <a:lstStyle/>
          <a:p>
            <a:pPr>
              <a:defRPr/>
            </a:pPr>
            <a:r>
              <a:rPr lang="en-US" dirty="0">
                <a:latin typeface="+mj-lt"/>
              </a:rPr>
              <a:t>UCS</a:t>
            </a:r>
          </a:p>
        </p:txBody>
      </p:sp>
      <p:sp>
        <p:nvSpPr>
          <p:cNvPr id="11" name="Right Brace 10"/>
          <p:cNvSpPr/>
          <p:nvPr/>
        </p:nvSpPr>
        <p:spPr>
          <a:xfrm rot="16200000">
            <a:off x="5524500" y="3744912"/>
            <a:ext cx="381000" cy="3200400"/>
          </a:xfrm>
          <a:prstGeom prst="rightBrace">
            <a:avLst>
              <a:gd name="adj1" fmla="val 44272"/>
              <a:gd name="adj2" fmla="val 50000"/>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12" name="TextBox 12"/>
          <p:cNvSpPr txBox="1">
            <a:spLocks noChangeArrowheads="1"/>
          </p:cNvSpPr>
          <p:nvPr/>
        </p:nvSpPr>
        <p:spPr bwMode="auto">
          <a:xfrm>
            <a:off x="4572000" y="4811712"/>
            <a:ext cx="2438400" cy="369888"/>
          </a:xfrm>
          <a:prstGeom prst="rect">
            <a:avLst/>
          </a:prstGeom>
          <a:noFill/>
          <a:ln w="9525">
            <a:noFill/>
            <a:miter lim="800000"/>
            <a:headEnd/>
            <a:tailEnd/>
          </a:ln>
        </p:spPr>
        <p:txBody>
          <a:bodyPr>
            <a:spAutoFit/>
          </a:bodyPr>
          <a:lstStyle/>
          <a:p>
            <a:r>
              <a:rPr lang="en-US"/>
              <a:t>Intertrial interval (ITI)</a:t>
            </a:r>
          </a:p>
        </p:txBody>
      </p:sp>
      <p:cxnSp>
        <p:nvCxnSpPr>
          <p:cNvPr id="13" name="Straight Connector 12"/>
          <p:cNvCxnSpPr/>
          <p:nvPr/>
        </p:nvCxnSpPr>
        <p:spPr>
          <a:xfrm rot="10800000">
            <a:off x="6934200" y="5649912"/>
            <a:ext cx="381000" cy="1588"/>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rot="10800000">
            <a:off x="6934200" y="6181725"/>
            <a:ext cx="381000" cy="1587"/>
          </a:xfrm>
          <a:prstGeom prst="line">
            <a:avLst/>
          </a:prstGeom>
          <a:ln>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784208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3605" y="1505199"/>
            <a:ext cx="6627422" cy="5127024"/>
          </a:xfrm>
          <a:prstGeom prst="rect">
            <a:avLst/>
          </a:prstGeom>
        </p:spPr>
      </p:pic>
      <p:sp>
        <p:nvSpPr>
          <p:cNvPr id="2" name="Title 1"/>
          <p:cNvSpPr>
            <a:spLocks noGrp="1"/>
          </p:cNvSpPr>
          <p:nvPr>
            <p:ph type="title"/>
          </p:nvPr>
        </p:nvSpPr>
        <p:spPr/>
        <p:txBody>
          <a:bodyPr>
            <a:normAutofit fontScale="90000"/>
          </a:bodyPr>
          <a:lstStyle/>
          <a:p>
            <a:r>
              <a:rPr lang="en-US" dirty="0" smtClean="0"/>
              <a:t>Learning task structure</a:t>
            </a:r>
            <a:endParaRPr lang="en-US" dirty="0"/>
          </a:p>
        </p:txBody>
      </p:sp>
      <p:sp>
        <p:nvSpPr>
          <p:cNvPr id="3" name="Content Placeholder 2"/>
          <p:cNvSpPr>
            <a:spLocks noGrp="1"/>
          </p:cNvSpPr>
          <p:nvPr>
            <p:ph idx="1"/>
          </p:nvPr>
        </p:nvSpPr>
        <p:spPr/>
        <p:txBody>
          <a:bodyPr/>
          <a:lstStyle/>
          <a:p>
            <a:r>
              <a:rPr lang="en-US" dirty="0" smtClean="0"/>
              <a:t>Latent learning</a:t>
            </a:r>
          </a:p>
          <a:p>
            <a:pPr lvl="1"/>
            <a:r>
              <a:rPr lang="en-US" dirty="0" smtClean="0"/>
              <a:t>Rats learned the maze even in the absence of motivation.</a:t>
            </a:r>
          </a:p>
        </p:txBody>
      </p:sp>
      <p:sp>
        <p:nvSpPr>
          <p:cNvPr id="5" name="Text Box 13"/>
          <p:cNvSpPr txBox="1">
            <a:spLocks noChangeArrowheads="1"/>
          </p:cNvSpPr>
          <p:nvPr/>
        </p:nvSpPr>
        <p:spPr bwMode="auto">
          <a:xfrm>
            <a:off x="6126861" y="6599184"/>
            <a:ext cx="2733591" cy="276999"/>
          </a:xfrm>
          <a:prstGeom prst="rect">
            <a:avLst/>
          </a:prstGeom>
          <a:noFill/>
          <a:ln w="9525">
            <a:noFill/>
            <a:miter lim="800000"/>
            <a:headEnd/>
            <a:tailEnd/>
          </a:ln>
        </p:spPr>
        <p:txBody>
          <a:bodyPr wrap="none">
            <a:spAutoFit/>
          </a:bodyPr>
          <a:lstStyle/>
          <a:p>
            <a:r>
              <a:rPr lang="en-US" sz="1200" b="0" dirty="0" err="1" smtClean="0">
                <a:latin typeface="+mn-lt"/>
              </a:rPr>
              <a:t>Tolman</a:t>
            </a:r>
            <a:r>
              <a:rPr lang="en-US" sz="1200" b="0" dirty="0" smtClean="0">
                <a:latin typeface="+mn-lt"/>
              </a:rPr>
              <a:t> </a:t>
            </a:r>
            <a:r>
              <a:rPr lang="en-US" sz="1200" dirty="0" smtClean="0">
                <a:latin typeface="+mn-lt"/>
              </a:rPr>
              <a:t>(1948) </a:t>
            </a:r>
            <a:r>
              <a:rPr lang="en-US" sz="1200" i="1" dirty="0" smtClean="0">
                <a:latin typeface="+mn-lt"/>
              </a:rPr>
              <a:t>Psychological Review</a:t>
            </a:r>
            <a:endParaRPr lang="en-US" sz="1200" b="0" dirty="0">
              <a:latin typeface="+mn-lt"/>
            </a:endParaRPr>
          </a:p>
        </p:txBody>
      </p:sp>
    </p:spTree>
    <p:extLst>
      <p:ext uri="{BB962C8B-B14F-4D97-AF65-F5344CB8AC3E}">
        <p14:creationId xmlns:p14="http://schemas.microsoft.com/office/powerpoint/2010/main" val="40747632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Simple exploration</a:t>
            </a:r>
            <a:endParaRPr lang="en-US" dirty="0"/>
          </a:p>
        </p:txBody>
      </p:sp>
      <p:sp>
        <p:nvSpPr>
          <p:cNvPr id="3" name="Content Placeholder 2"/>
          <p:cNvSpPr>
            <a:spLocks noGrp="1"/>
          </p:cNvSpPr>
          <p:nvPr>
            <p:ph idx="1"/>
          </p:nvPr>
        </p:nvSpPr>
        <p:spPr/>
        <p:txBody>
          <a:bodyPr/>
          <a:lstStyle/>
          <a:p>
            <a:r>
              <a:rPr lang="en-US" dirty="0" smtClean="0"/>
              <a:t>Spontaneous object recognition/exploration</a:t>
            </a:r>
          </a:p>
          <a:p>
            <a:pPr lvl="1"/>
            <a:r>
              <a:rPr lang="en-US" dirty="0" smtClean="0"/>
              <a:t>Rodents will spontaneously attend to a novel or changed object in a known environment – in the total absence of reward.</a:t>
            </a:r>
          </a:p>
          <a:p>
            <a:pPr lvl="1"/>
            <a:endParaRPr lang="en-US" dirty="0"/>
          </a:p>
        </p:txBody>
      </p:sp>
      <p:sp>
        <p:nvSpPr>
          <p:cNvPr id="4" name="Rectangle 3"/>
          <p:cNvSpPr/>
          <p:nvPr/>
        </p:nvSpPr>
        <p:spPr>
          <a:xfrm>
            <a:off x="1371600" y="2133600"/>
            <a:ext cx="2743200" cy="18288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69986" name="Picture 2"/>
          <p:cNvPicPr>
            <a:picLocks noChangeAspect="1" noChangeArrowheads="1"/>
          </p:cNvPicPr>
          <p:nvPr/>
        </p:nvPicPr>
        <p:blipFill>
          <a:blip r:embed="rId3" cstate="print"/>
          <a:srcRect l="11425" r="12654"/>
          <a:stretch>
            <a:fillRect/>
          </a:stretch>
        </p:blipFill>
        <p:spPr bwMode="auto">
          <a:xfrm>
            <a:off x="1447800" y="2185987"/>
            <a:ext cx="914400" cy="862013"/>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11425" r="12654"/>
          <a:stretch>
            <a:fillRect/>
          </a:stretch>
        </p:blipFill>
        <p:spPr bwMode="auto">
          <a:xfrm>
            <a:off x="3124200" y="3048000"/>
            <a:ext cx="914400" cy="862013"/>
          </a:xfrm>
          <a:prstGeom prst="rect">
            <a:avLst/>
          </a:prstGeom>
          <a:noFill/>
          <a:ln w="9525">
            <a:noFill/>
            <a:miter lim="800000"/>
            <a:headEnd/>
            <a:tailEnd/>
          </a:ln>
        </p:spPr>
      </p:pic>
      <p:sp>
        <p:nvSpPr>
          <p:cNvPr id="7" name="Rectangle 6"/>
          <p:cNvSpPr/>
          <p:nvPr/>
        </p:nvSpPr>
        <p:spPr>
          <a:xfrm>
            <a:off x="1371600" y="4648200"/>
            <a:ext cx="2743200" cy="18288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8" name="Picture 2"/>
          <p:cNvPicPr>
            <a:picLocks noChangeAspect="1" noChangeArrowheads="1"/>
          </p:cNvPicPr>
          <p:nvPr/>
        </p:nvPicPr>
        <p:blipFill>
          <a:blip r:embed="rId3" cstate="print"/>
          <a:srcRect l="11425" r="12654"/>
          <a:stretch>
            <a:fillRect/>
          </a:stretch>
        </p:blipFill>
        <p:spPr bwMode="auto">
          <a:xfrm>
            <a:off x="1447800" y="4700587"/>
            <a:ext cx="914400" cy="862013"/>
          </a:xfrm>
          <a:prstGeom prst="rect">
            <a:avLst/>
          </a:prstGeom>
          <a:noFill/>
          <a:ln w="9525">
            <a:noFill/>
            <a:miter lim="800000"/>
            <a:headEnd/>
            <a:tailEnd/>
          </a:ln>
        </p:spPr>
      </p:pic>
      <p:pic>
        <p:nvPicPr>
          <p:cNvPr id="169987" name="Picture 3"/>
          <p:cNvPicPr>
            <a:picLocks noChangeAspect="1" noChangeArrowheads="1"/>
          </p:cNvPicPr>
          <p:nvPr/>
        </p:nvPicPr>
        <p:blipFill>
          <a:blip r:embed="rId4" cstate="print"/>
          <a:srcRect l="26000" r="23333"/>
          <a:stretch>
            <a:fillRect/>
          </a:stretch>
        </p:blipFill>
        <p:spPr bwMode="auto">
          <a:xfrm>
            <a:off x="3140964" y="5257800"/>
            <a:ext cx="897636" cy="1181100"/>
          </a:xfrm>
          <a:prstGeom prst="rect">
            <a:avLst/>
          </a:prstGeom>
          <a:noFill/>
          <a:ln w="9525">
            <a:noFill/>
            <a:miter lim="800000"/>
            <a:headEnd/>
            <a:tailEnd/>
          </a:ln>
        </p:spPr>
      </p:pic>
      <p:sp>
        <p:nvSpPr>
          <p:cNvPr id="14" name="Down Arrow 13"/>
          <p:cNvSpPr/>
          <p:nvPr/>
        </p:nvSpPr>
        <p:spPr>
          <a:xfrm>
            <a:off x="2590800" y="41148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rot="5400000">
            <a:off x="3472934" y="5606534"/>
            <a:ext cx="1828800" cy="369332"/>
          </a:xfrm>
          <a:prstGeom prst="rect">
            <a:avLst/>
          </a:prstGeom>
          <a:noFill/>
        </p:spPr>
        <p:txBody>
          <a:bodyPr wrap="square" rtlCol="0">
            <a:spAutoFit/>
          </a:bodyPr>
          <a:lstStyle/>
          <a:p>
            <a:r>
              <a:rPr lang="en-US" dirty="0" smtClean="0">
                <a:latin typeface="+mj-lt"/>
              </a:rPr>
              <a:t>Novel object</a:t>
            </a:r>
            <a:endParaRPr lang="en-US" dirty="0">
              <a:latin typeface="+mj-lt"/>
            </a:endParaRPr>
          </a:p>
        </p:txBody>
      </p:sp>
      <p:pic>
        <p:nvPicPr>
          <p:cNvPr id="19" name="Picture 2"/>
          <p:cNvPicPr>
            <a:picLocks noChangeAspect="1" noChangeArrowheads="1"/>
          </p:cNvPicPr>
          <p:nvPr/>
        </p:nvPicPr>
        <p:blipFill>
          <a:blip r:embed="rId5" cstate="print"/>
          <a:srcRect/>
          <a:stretch>
            <a:fillRect/>
          </a:stretch>
        </p:blipFill>
        <p:spPr bwMode="auto">
          <a:xfrm>
            <a:off x="5267325" y="2828925"/>
            <a:ext cx="2352675" cy="2733675"/>
          </a:xfrm>
          <a:prstGeom prst="rect">
            <a:avLst/>
          </a:prstGeom>
          <a:noFill/>
          <a:ln w="9525">
            <a:noFill/>
            <a:miter lim="800000"/>
            <a:headEnd/>
            <a:tailEnd/>
          </a:ln>
        </p:spPr>
      </p:pic>
      <p:sp>
        <p:nvSpPr>
          <p:cNvPr id="20" name="Text Box 13"/>
          <p:cNvSpPr txBox="1">
            <a:spLocks noChangeArrowheads="1"/>
          </p:cNvSpPr>
          <p:nvPr/>
        </p:nvSpPr>
        <p:spPr bwMode="auto">
          <a:xfrm>
            <a:off x="4849491" y="6581001"/>
            <a:ext cx="3347007" cy="276999"/>
          </a:xfrm>
          <a:prstGeom prst="rect">
            <a:avLst/>
          </a:prstGeom>
          <a:noFill/>
          <a:ln w="9525">
            <a:noFill/>
            <a:miter lim="800000"/>
            <a:headEnd/>
            <a:tailEnd/>
          </a:ln>
        </p:spPr>
        <p:txBody>
          <a:bodyPr wrap="none">
            <a:spAutoFit/>
          </a:bodyPr>
          <a:lstStyle/>
          <a:p>
            <a:r>
              <a:rPr lang="en-US" sz="1200" b="0" dirty="0" smtClean="0">
                <a:latin typeface="+mn-lt"/>
              </a:rPr>
              <a:t>Dix and </a:t>
            </a:r>
            <a:r>
              <a:rPr lang="en-US" sz="1200" b="0" dirty="0" err="1" smtClean="0">
                <a:latin typeface="+mn-lt"/>
              </a:rPr>
              <a:t>Aggleton</a:t>
            </a:r>
            <a:r>
              <a:rPr lang="en-US" sz="1200" dirty="0" smtClean="0">
                <a:latin typeface="+mn-lt"/>
              </a:rPr>
              <a:t> (1999) </a:t>
            </a:r>
            <a:r>
              <a:rPr lang="en-US" sz="1200" i="1" dirty="0" smtClean="0">
                <a:latin typeface="+mn-lt"/>
              </a:rPr>
              <a:t>Behavioral Brain Research</a:t>
            </a:r>
            <a:endParaRPr lang="en-US" sz="1200" b="0" dirty="0">
              <a:latin typeface="+mn-lt"/>
            </a:endParaRPr>
          </a:p>
        </p:txBody>
      </p:sp>
      <p:pic>
        <p:nvPicPr>
          <p:cNvPr id="15" name="Picture 2"/>
          <p:cNvPicPr>
            <a:picLocks noChangeAspect="1" noChangeArrowheads="1"/>
          </p:cNvPicPr>
          <p:nvPr/>
        </p:nvPicPr>
        <p:blipFill>
          <a:blip r:embed="rId6" cstate="print"/>
          <a:srcRect r="94721"/>
          <a:stretch>
            <a:fillRect/>
          </a:stretch>
        </p:blipFill>
        <p:spPr bwMode="auto">
          <a:xfrm>
            <a:off x="738188" y="2209800"/>
            <a:ext cx="404812" cy="3762375"/>
          </a:xfrm>
          <a:prstGeom prst="rect">
            <a:avLst/>
          </a:prstGeom>
          <a:noFill/>
          <a:ln w="9525">
            <a:noFill/>
            <a:miter lim="800000"/>
            <a:headEnd/>
            <a:tailEnd/>
          </a:ln>
        </p:spPr>
      </p:pic>
    </p:spTree>
    <p:extLst>
      <p:ext uri="{BB962C8B-B14F-4D97-AF65-F5344CB8AC3E}">
        <p14:creationId xmlns:p14="http://schemas.microsoft.com/office/powerpoint/2010/main" val="17430093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Simple exploration</a:t>
            </a:r>
            <a:endParaRPr lang="en-US" dirty="0"/>
          </a:p>
        </p:txBody>
      </p:sp>
      <p:sp>
        <p:nvSpPr>
          <p:cNvPr id="3" name="Content Placeholder 2"/>
          <p:cNvSpPr>
            <a:spLocks noGrp="1"/>
          </p:cNvSpPr>
          <p:nvPr>
            <p:ph idx="1"/>
          </p:nvPr>
        </p:nvSpPr>
        <p:spPr/>
        <p:txBody>
          <a:bodyPr/>
          <a:lstStyle/>
          <a:p>
            <a:r>
              <a:rPr lang="en-US" dirty="0" smtClean="0"/>
              <a:t>Spontaneous object recognition/exploration</a:t>
            </a:r>
          </a:p>
          <a:p>
            <a:pPr lvl="1"/>
            <a:r>
              <a:rPr lang="en-US" dirty="0"/>
              <a:t>Rodents will spontaneously attend to </a:t>
            </a:r>
            <a:r>
              <a:rPr lang="en-US" dirty="0" smtClean="0"/>
              <a:t>a familiar object </a:t>
            </a:r>
            <a:r>
              <a:rPr lang="en-US" dirty="0"/>
              <a:t>in a </a:t>
            </a:r>
            <a:r>
              <a:rPr lang="en-US" dirty="0" smtClean="0"/>
              <a:t>new position.</a:t>
            </a:r>
            <a:endParaRPr lang="en-US" dirty="0"/>
          </a:p>
          <a:p>
            <a:pPr lvl="1"/>
            <a:endParaRPr lang="en-US" dirty="0" smtClean="0"/>
          </a:p>
          <a:p>
            <a:pPr lvl="1"/>
            <a:endParaRPr lang="en-US" dirty="0"/>
          </a:p>
        </p:txBody>
      </p:sp>
      <p:sp>
        <p:nvSpPr>
          <p:cNvPr id="4" name="Rectangle 3"/>
          <p:cNvSpPr/>
          <p:nvPr/>
        </p:nvSpPr>
        <p:spPr>
          <a:xfrm>
            <a:off x="1371600" y="2133600"/>
            <a:ext cx="2743200" cy="18288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9986" name="Picture 2"/>
          <p:cNvPicPr>
            <a:picLocks noChangeAspect="1" noChangeArrowheads="1"/>
          </p:cNvPicPr>
          <p:nvPr/>
        </p:nvPicPr>
        <p:blipFill>
          <a:blip r:embed="rId2" cstate="print"/>
          <a:srcRect l="11425" r="12654"/>
          <a:stretch>
            <a:fillRect/>
          </a:stretch>
        </p:blipFill>
        <p:spPr bwMode="auto">
          <a:xfrm>
            <a:off x="1447800" y="2185987"/>
            <a:ext cx="914400" cy="862013"/>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11425" r="12654"/>
          <a:stretch>
            <a:fillRect/>
          </a:stretch>
        </p:blipFill>
        <p:spPr bwMode="auto">
          <a:xfrm>
            <a:off x="3124200" y="3048000"/>
            <a:ext cx="914400" cy="862013"/>
          </a:xfrm>
          <a:prstGeom prst="rect">
            <a:avLst/>
          </a:prstGeom>
          <a:noFill/>
          <a:ln w="9525">
            <a:noFill/>
            <a:miter lim="800000"/>
            <a:headEnd/>
            <a:tailEnd/>
          </a:ln>
        </p:spPr>
      </p:pic>
      <p:sp>
        <p:nvSpPr>
          <p:cNvPr id="10" name="Rectangle 9"/>
          <p:cNvSpPr/>
          <p:nvPr/>
        </p:nvSpPr>
        <p:spPr>
          <a:xfrm>
            <a:off x="1371600" y="4648200"/>
            <a:ext cx="2743200" cy="182880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2"/>
          <p:cNvPicPr>
            <a:picLocks noChangeAspect="1" noChangeArrowheads="1"/>
          </p:cNvPicPr>
          <p:nvPr/>
        </p:nvPicPr>
        <p:blipFill>
          <a:blip r:embed="rId2" cstate="print"/>
          <a:srcRect l="11425" r="12654"/>
          <a:stretch>
            <a:fillRect/>
          </a:stretch>
        </p:blipFill>
        <p:spPr bwMode="auto">
          <a:xfrm>
            <a:off x="1447800" y="4700587"/>
            <a:ext cx="914400" cy="862013"/>
          </a:xfrm>
          <a:prstGeom prst="rect">
            <a:avLst/>
          </a:prstGeom>
          <a:noFill/>
          <a:ln w="9525">
            <a:noFill/>
            <a:miter lim="800000"/>
            <a:headEnd/>
            <a:tailEnd/>
          </a:ln>
        </p:spPr>
      </p:pic>
      <p:pic>
        <p:nvPicPr>
          <p:cNvPr id="12" name="Picture 2"/>
          <p:cNvPicPr>
            <a:picLocks noChangeAspect="1" noChangeArrowheads="1"/>
          </p:cNvPicPr>
          <p:nvPr/>
        </p:nvPicPr>
        <p:blipFill>
          <a:blip r:embed="rId2" cstate="print"/>
          <a:srcRect l="11425" r="12654"/>
          <a:stretch>
            <a:fillRect/>
          </a:stretch>
        </p:blipFill>
        <p:spPr bwMode="auto">
          <a:xfrm>
            <a:off x="3124200" y="4724400"/>
            <a:ext cx="914400" cy="862013"/>
          </a:xfrm>
          <a:prstGeom prst="rect">
            <a:avLst/>
          </a:prstGeom>
          <a:noFill/>
          <a:ln w="9525">
            <a:noFill/>
            <a:miter lim="800000"/>
            <a:headEnd/>
            <a:tailEnd/>
          </a:ln>
        </p:spPr>
      </p:pic>
      <p:sp>
        <p:nvSpPr>
          <p:cNvPr id="16" name="TextBox 15"/>
          <p:cNvSpPr txBox="1"/>
          <p:nvPr/>
        </p:nvSpPr>
        <p:spPr>
          <a:xfrm rot="5400000">
            <a:off x="3218934" y="5631934"/>
            <a:ext cx="2336800" cy="369332"/>
          </a:xfrm>
          <a:prstGeom prst="rect">
            <a:avLst/>
          </a:prstGeom>
          <a:noFill/>
        </p:spPr>
        <p:txBody>
          <a:bodyPr wrap="square" rtlCol="0">
            <a:spAutoFit/>
          </a:bodyPr>
          <a:lstStyle/>
          <a:p>
            <a:r>
              <a:rPr lang="en-US" dirty="0" smtClean="0">
                <a:latin typeface="+mj-lt"/>
              </a:rPr>
              <a:t>Novel placement</a:t>
            </a:r>
            <a:endParaRPr lang="en-US" dirty="0">
              <a:latin typeface="+mj-lt"/>
            </a:endParaRPr>
          </a:p>
        </p:txBody>
      </p:sp>
      <p:sp>
        <p:nvSpPr>
          <p:cNvPr id="19" name="Text Box 13"/>
          <p:cNvSpPr txBox="1">
            <a:spLocks noChangeArrowheads="1"/>
          </p:cNvSpPr>
          <p:nvPr/>
        </p:nvSpPr>
        <p:spPr bwMode="auto">
          <a:xfrm>
            <a:off x="4849491" y="6581001"/>
            <a:ext cx="3347007" cy="276999"/>
          </a:xfrm>
          <a:prstGeom prst="rect">
            <a:avLst/>
          </a:prstGeom>
          <a:noFill/>
          <a:ln w="9525">
            <a:noFill/>
            <a:miter lim="800000"/>
            <a:headEnd/>
            <a:tailEnd/>
          </a:ln>
        </p:spPr>
        <p:txBody>
          <a:bodyPr wrap="none">
            <a:spAutoFit/>
          </a:bodyPr>
          <a:lstStyle/>
          <a:p>
            <a:r>
              <a:rPr lang="en-US" sz="1200" b="0" dirty="0" smtClean="0">
                <a:latin typeface="+mn-lt"/>
              </a:rPr>
              <a:t>Dix and </a:t>
            </a:r>
            <a:r>
              <a:rPr lang="en-US" sz="1200" b="0" dirty="0" err="1" smtClean="0">
                <a:latin typeface="+mn-lt"/>
              </a:rPr>
              <a:t>Aggleton</a:t>
            </a:r>
            <a:r>
              <a:rPr lang="en-US" sz="1200" dirty="0" smtClean="0">
                <a:latin typeface="+mn-lt"/>
              </a:rPr>
              <a:t> (1999) </a:t>
            </a:r>
            <a:r>
              <a:rPr lang="en-US" sz="1200" i="1" dirty="0" smtClean="0">
                <a:latin typeface="+mn-lt"/>
              </a:rPr>
              <a:t>Behavioral Brain Research</a:t>
            </a:r>
            <a:endParaRPr lang="en-US" sz="1200" b="0" dirty="0">
              <a:latin typeface="+mn-lt"/>
            </a:endParaRPr>
          </a:p>
        </p:txBody>
      </p:sp>
      <p:pic>
        <p:nvPicPr>
          <p:cNvPr id="20" name="Picture 3"/>
          <p:cNvPicPr>
            <a:picLocks noChangeAspect="1" noChangeArrowheads="1"/>
          </p:cNvPicPr>
          <p:nvPr/>
        </p:nvPicPr>
        <p:blipFill>
          <a:blip r:embed="rId3" cstate="print"/>
          <a:srcRect/>
          <a:stretch>
            <a:fillRect/>
          </a:stretch>
        </p:blipFill>
        <p:spPr bwMode="auto">
          <a:xfrm>
            <a:off x="5334000" y="2747962"/>
            <a:ext cx="2295525" cy="2733675"/>
          </a:xfrm>
          <a:prstGeom prst="rect">
            <a:avLst/>
          </a:prstGeom>
          <a:noFill/>
          <a:ln w="9525">
            <a:noFill/>
            <a:miter lim="800000"/>
            <a:headEnd/>
            <a:tailEnd/>
          </a:ln>
        </p:spPr>
      </p:pic>
      <p:sp>
        <p:nvSpPr>
          <p:cNvPr id="21" name="Down Arrow 20"/>
          <p:cNvSpPr/>
          <p:nvPr/>
        </p:nvSpPr>
        <p:spPr>
          <a:xfrm>
            <a:off x="2590800" y="41148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4" cstate="print"/>
          <a:srcRect r="94721"/>
          <a:stretch>
            <a:fillRect/>
          </a:stretch>
        </p:blipFill>
        <p:spPr bwMode="auto">
          <a:xfrm>
            <a:off x="738188" y="2209800"/>
            <a:ext cx="404812" cy="3762375"/>
          </a:xfrm>
          <a:prstGeom prst="rect">
            <a:avLst/>
          </a:prstGeom>
          <a:noFill/>
          <a:ln w="9525">
            <a:noFill/>
            <a:miter lim="800000"/>
            <a:headEnd/>
            <a:tailEnd/>
          </a:ln>
        </p:spPr>
      </p:pic>
    </p:spTree>
    <p:extLst>
      <p:ext uri="{BB962C8B-B14F-4D97-AF65-F5344CB8AC3E}">
        <p14:creationId xmlns:p14="http://schemas.microsoft.com/office/powerpoint/2010/main" val="1144587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Simple exploration</a:t>
            </a:r>
            <a:endParaRPr lang="en-US" dirty="0"/>
          </a:p>
        </p:txBody>
      </p:sp>
      <p:sp>
        <p:nvSpPr>
          <p:cNvPr id="3" name="Content Placeholder 2"/>
          <p:cNvSpPr>
            <a:spLocks noGrp="1"/>
          </p:cNvSpPr>
          <p:nvPr>
            <p:ph idx="1"/>
          </p:nvPr>
        </p:nvSpPr>
        <p:spPr/>
        <p:txBody>
          <a:bodyPr/>
          <a:lstStyle/>
          <a:p>
            <a:r>
              <a:rPr lang="en-US" dirty="0" smtClean="0"/>
              <a:t>What/where/which and even when…</a:t>
            </a:r>
          </a:p>
          <a:p>
            <a:pPr lvl="1"/>
            <a:r>
              <a:rPr lang="en-US" dirty="0" smtClean="0"/>
              <a:t>Rats recognize out of place objects in relatively sophisticated contexts.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38188" y="2409825"/>
            <a:ext cx="7667625" cy="3762375"/>
          </a:xfrm>
          <a:prstGeom prst="rect">
            <a:avLst/>
          </a:prstGeom>
          <a:noFill/>
          <a:ln w="9525">
            <a:noFill/>
            <a:miter lim="800000"/>
            <a:headEnd/>
            <a:tailEnd/>
          </a:ln>
        </p:spPr>
      </p:pic>
    </p:spTree>
    <p:extLst>
      <p:ext uri="{BB962C8B-B14F-4D97-AF65-F5344CB8AC3E}">
        <p14:creationId xmlns:p14="http://schemas.microsoft.com/office/powerpoint/2010/main" val="33959938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Simple exploration</a:t>
            </a:r>
            <a:endParaRPr lang="en-US" dirty="0"/>
          </a:p>
        </p:txBody>
      </p:sp>
      <p:sp>
        <p:nvSpPr>
          <p:cNvPr id="3" name="Content Placeholder 2"/>
          <p:cNvSpPr>
            <a:spLocks noGrp="1"/>
          </p:cNvSpPr>
          <p:nvPr>
            <p:ph idx="1"/>
          </p:nvPr>
        </p:nvSpPr>
        <p:spPr/>
        <p:txBody>
          <a:bodyPr/>
          <a:lstStyle/>
          <a:p>
            <a:r>
              <a:rPr lang="en-US" dirty="0" smtClean="0"/>
              <a:t>What/where/which </a:t>
            </a:r>
          </a:p>
          <a:p>
            <a:pPr lvl="1"/>
            <a:r>
              <a:rPr lang="en-US" dirty="0" smtClean="0"/>
              <a:t>Rats spend more time exploring the object that is in the wrong location (given the context of the animal).</a:t>
            </a:r>
          </a:p>
          <a:p>
            <a:pPr lvl="1"/>
            <a:r>
              <a:rPr lang="en-US" b="1" i="1" dirty="0" smtClean="0"/>
              <a:t>But how do rats choose where to go?</a:t>
            </a:r>
            <a:endParaRPr lang="en-US" b="1" i="1" dirty="0"/>
          </a:p>
        </p:txBody>
      </p:sp>
      <p:pic>
        <p:nvPicPr>
          <p:cNvPr id="6146" name="Picture 2"/>
          <p:cNvPicPr>
            <a:picLocks noChangeAspect="1" noChangeArrowheads="1"/>
          </p:cNvPicPr>
          <p:nvPr/>
        </p:nvPicPr>
        <p:blipFill>
          <a:blip r:embed="rId3" cstate="print"/>
          <a:srcRect/>
          <a:stretch>
            <a:fillRect/>
          </a:stretch>
        </p:blipFill>
        <p:spPr bwMode="auto">
          <a:xfrm>
            <a:off x="1139126" y="3276600"/>
            <a:ext cx="3661474" cy="2057400"/>
          </a:xfrm>
          <a:prstGeom prst="rect">
            <a:avLst/>
          </a:prstGeom>
          <a:noFill/>
          <a:ln w="9525">
            <a:noFill/>
            <a:miter lim="800000"/>
            <a:headEnd/>
            <a:tailEnd/>
          </a:ln>
        </p:spPr>
      </p:pic>
      <p:sp>
        <p:nvSpPr>
          <p:cNvPr id="5" name="Text Box 13"/>
          <p:cNvSpPr txBox="1">
            <a:spLocks noChangeArrowheads="1"/>
          </p:cNvSpPr>
          <p:nvPr/>
        </p:nvSpPr>
        <p:spPr bwMode="auto">
          <a:xfrm>
            <a:off x="4849491" y="6581001"/>
            <a:ext cx="3350020" cy="276999"/>
          </a:xfrm>
          <a:prstGeom prst="rect">
            <a:avLst/>
          </a:prstGeom>
          <a:noFill/>
          <a:ln w="9525">
            <a:noFill/>
            <a:miter lim="800000"/>
            <a:headEnd/>
            <a:tailEnd/>
          </a:ln>
        </p:spPr>
        <p:txBody>
          <a:bodyPr wrap="none">
            <a:spAutoFit/>
          </a:bodyPr>
          <a:lstStyle/>
          <a:p>
            <a:r>
              <a:rPr lang="en-US" sz="1200" b="0" dirty="0" err="1" smtClean="0">
                <a:latin typeface="+mn-lt"/>
              </a:rPr>
              <a:t>Eacott</a:t>
            </a:r>
            <a:r>
              <a:rPr lang="en-US" sz="1200" b="0" dirty="0" smtClean="0">
                <a:latin typeface="+mn-lt"/>
              </a:rPr>
              <a:t> and Norman</a:t>
            </a:r>
            <a:r>
              <a:rPr lang="en-US" sz="1200" dirty="0" smtClean="0">
                <a:latin typeface="+mn-lt"/>
              </a:rPr>
              <a:t> (2004) </a:t>
            </a:r>
            <a:r>
              <a:rPr lang="en-US" sz="1200" i="1" dirty="0" smtClean="0">
                <a:latin typeface="+mn-lt"/>
              </a:rPr>
              <a:t>Journal of Neuroscience</a:t>
            </a:r>
            <a:endParaRPr lang="en-US" sz="1200" b="0" dirty="0">
              <a:latin typeface="+mn-lt"/>
            </a:endParaRPr>
          </a:p>
        </p:txBody>
      </p:sp>
      <p:pic>
        <p:nvPicPr>
          <p:cNvPr id="6" name="Picture 2"/>
          <p:cNvPicPr>
            <a:picLocks noChangeAspect="1" noChangeArrowheads="1"/>
          </p:cNvPicPr>
          <p:nvPr/>
        </p:nvPicPr>
        <p:blipFill>
          <a:blip r:embed="rId4" cstate="print"/>
          <a:srcRect l="53975"/>
          <a:stretch>
            <a:fillRect/>
          </a:stretch>
        </p:blipFill>
        <p:spPr bwMode="auto">
          <a:xfrm>
            <a:off x="4876800" y="2409825"/>
            <a:ext cx="3529013" cy="3762375"/>
          </a:xfrm>
          <a:prstGeom prst="rect">
            <a:avLst/>
          </a:prstGeom>
          <a:noFill/>
          <a:ln w="9525">
            <a:noFill/>
            <a:miter lim="800000"/>
            <a:headEnd/>
            <a:tailEnd/>
          </a:ln>
        </p:spPr>
      </p:pic>
    </p:spTree>
    <p:extLst>
      <p:ext uri="{BB962C8B-B14F-4D97-AF65-F5344CB8AC3E}">
        <p14:creationId xmlns:p14="http://schemas.microsoft.com/office/powerpoint/2010/main" val="3626229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exploration</a:t>
            </a:r>
            <a:endParaRPr lang="en-US" dirty="0"/>
          </a:p>
        </p:txBody>
      </p:sp>
      <p:sp>
        <p:nvSpPr>
          <p:cNvPr id="3" name="Content Placeholder 2"/>
          <p:cNvSpPr>
            <a:spLocks noGrp="1"/>
          </p:cNvSpPr>
          <p:nvPr>
            <p:ph idx="1"/>
          </p:nvPr>
        </p:nvSpPr>
        <p:spPr/>
        <p:txBody>
          <a:bodyPr/>
          <a:lstStyle/>
          <a:p>
            <a:r>
              <a:rPr lang="en-US" dirty="0" smtClean="0"/>
              <a:t>Simple exploration</a:t>
            </a:r>
          </a:p>
          <a:p>
            <a:pPr lvl="1"/>
            <a:r>
              <a:rPr lang="en-US" dirty="0" smtClean="0"/>
              <a:t>Behavioral choice: go/no go for a semi-random walk</a:t>
            </a:r>
          </a:p>
          <a:p>
            <a:pPr lvl="1"/>
            <a:r>
              <a:rPr lang="en-US" dirty="0" smtClean="0"/>
              <a:t>Comparison: current </a:t>
            </a:r>
            <a:r>
              <a:rPr lang="en-US" i="1" dirty="0" smtClean="0">
                <a:latin typeface="Times New Roman"/>
                <a:cs typeface="Times New Roman"/>
              </a:rPr>
              <a:t>O</a:t>
            </a:r>
            <a:r>
              <a:rPr lang="en-US" dirty="0" smtClean="0"/>
              <a:t> against expected </a:t>
            </a:r>
            <a:r>
              <a:rPr lang="en-US" i="1" dirty="0">
                <a:latin typeface="Times New Roman"/>
                <a:cs typeface="Times New Roman"/>
              </a:rPr>
              <a:t>O</a:t>
            </a:r>
            <a:endParaRPr lang="en-US" dirty="0" smtClean="0"/>
          </a:p>
          <a:p>
            <a:pPr lvl="1"/>
            <a:r>
              <a:rPr lang="en-US" dirty="0" smtClean="0"/>
              <a:t>Behavioral measure: time at novel/control object</a:t>
            </a:r>
          </a:p>
          <a:p>
            <a:pPr lvl="1"/>
            <a:r>
              <a:rPr lang="en-US" dirty="0" smtClean="0"/>
              <a:t>Potentially inefficient</a:t>
            </a:r>
          </a:p>
          <a:p>
            <a:pPr lvl="1"/>
            <a:endParaRPr lang="en-US" dirty="0" smtClean="0"/>
          </a:p>
        </p:txBody>
      </p:sp>
      <p:grpSp>
        <p:nvGrpSpPr>
          <p:cNvPr id="4" name="Group 3"/>
          <p:cNvGrpSpPr/>
          <p:nvPr/>
        </p:nvGrpSpPr>
        <p:grpSpPr>
          <a:xfrm>
            <a:off x="5029200" y="4876800"/>
            <a:ext cx="3200400" cy="1447800"/>
            <a:chOff x="5486400" y="228600"/>
            <a:chExt cx="3200400" cy="1447800"/>
          </a:xfrm>
        </p:grpSpPr>
        <p:pic>
          <p:nvPicPr>
            <p:cNvPr id="5" name="Picture 2" descr="http://www.nature.com/nature/journal/v397/n6720/images/397613aa.eps.2.gif"/>
            <p:cNvPicPr>
              <a:picLocks noChangeAspect="1" noChangeArrowheads="1"/>
            </p:cNvPicPr>
            <p:nvPr/>
          </p:nvPicPr>
          <p:blipFill>
            <a:blip r:embed="rId2" cstate="print"/>
            <a:srcRect l="18667" t="18391" r="28000" b="37931"/>
            <a:stretch>
              <a:fillRect/>
            </a:stretch>
          </p:blipFill>
          <p:spPr bwMode="auto">
            <a:xfrm>
              <a:off x="5562600" y="228600"/>
              <a:ext cx="3048000" cy="1447800"/>
            </a:xfrm>
            <a:prstGeom prst="rect">
              <a:avLst/>
            </a:prstGeom>
            <a:noFill/>
          </p:spPr>
        </p:pic>
        <p:sp>
          <p:nvSpPr>
            <p:cNvPr id="6" name="Right Triangle 5"/>
            <p:cNvSpPr/>
            <p:nvPr/>
          </p:nvSpPr>
          <p:spPr>
            <a:xfrm flipV="1">
              <a:off x="5562600" y="228600"/>
              <a:ext cx="838200" cy="381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5486400" y="1143000"/>
              <a:ext cx="1143000" cy="533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H="1">
              <a:off x="7543800" y="1143000"/>
              <a:ext cx="1143000" cy="533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flipH="1" flipV="1">
              <a:off x="7391400" y="457200"/>
              <a:ext cx="1143000" cy="533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5410200" y="4953000"/>
            <a:ext cx="228600" cy="76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Oval 10"/>
          <p:cNvSpPr/>
          <p:nvPr/>
        </p:nvSpPr>
        <p:spPr>
          <a:xfrm>
            <a:off x="4648200" y="4648200"/>
            <a:ext cx="685800" cy="228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1114778" y="3259667"/>
            <a:ext cx="3838222" cy="146473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TextBox 21"/>
          <p:cNvSpPr txBox="1"/>
          <p:nvPr/>
        </p:nvSpPr>
        <p:spPr>
          <a:xfrm>
            <a:off x="1267178" y="3447871"/>
            <a:ext cx="3838222" cy="1200329"/>
          </a:xfrm>
          <a:prstGeom prst="rect">
            <a:avLst/>
          </a:prstGeom>
          <a:noFill/>
        </p:spPr>
        <p:txBody>
          <a:bodyPr wrap="square" rtlCol="0">
            <a:spAutoFit/>
          </a:bodyPr>
          <a:lstStyle/>
          <a:p>
            <a:r>
              <a:rPr lang="en-US" dirty="0" smtClean="0">
                <a:latin typeface="+mj-lt"/>
              </a:rPr>
              <a:t>      Should I stay (observing this empty corner) or should I go?  The corner isn’t terribly surprising…</a:t>
            </a:r>
          </a:p>
          <a:p>
            <a:endParaRPr lang="en-US" dirty="0">
              <a:latin typeface="+mj-lt"/>
            </a:endParaRPr>
          </a:p>
        </p:txBody>
      </p:sp>
    </p:spTree>
    <p:extLst>
      <p:ext uri="{BB962C8B-B14F-4D97-AF65-F5344CB8AC3E}">
        <p14:creationId xmlns:p14="http://schemas.microsoft.com/office/powerpoint/2010/main" val="19972936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exploration</a:t>
            </a:r>
            <a:endParaRPr lang="en-US" dirty="0"/>
          </a:p>
        </p:txBody>
      </p:sp>
      <p:sp>
        <p:nvSpPr>
          <p:cNvPr id="3" name="Content Placeholder 2"/>
          <p:cNvSpPr>
            <a:spLocks noGrp="1"/>
          </p:cNvSpPr>
          <p:nvPr>
            <p:ph idx="1"/>
          </p:nvPr>
        </p:nvSpPr>
        <p:spPr/>
        <p:txBody>
          <a:bodyPr/>
          <a:lstStyle/>
          <a:p>
            <a:r>
              <a:rPr lang="en-US" dirty="0" smtClean="0"/>
              <a:t>Directed exploration</a:t>
            </a:r>
          </a:p>
          <a:p>
            <a:pPr lvl="1"/>
            <a:r>
              <a:rPr lang="en-US" dirty="0" smtClean="0"/>
              <a:t>Behavioral choice: where to go</a:t>
            </a:r>
          </a:p>
          <a:p>
            <a:pPr lvl="1"/>
            <a:r>
              <a:rPr lang="en-US" dirty="0" smtClean="0"/>
              <a:t>Comparison: all possible </a:t>
            </a:r>
            <a:r>
              <a:rPr lang="en-US" i="1" dirty="0" err="1">
                <a:latin typeface="Times New Roman"/>
                <a:cs typeface="Times New Roman"/>
              </a:rPr>
              <a:t>O</a:t>
            </a:r>
            <a:r>
              <a:rPr lang="en-US" dirty="0" err="1" smtClean="0"/>
              <a:t>s</a:t>
            </a:r>
            <a:r>
              <a:rPr lang="en-US" dirty="0" smtClean="0"/>
              <a:t> against expected </a:t>
            </a:r>
            <a:r>
              <a:rPr lang="en-US" i="1" dirty="0" err="1">
                <a:latin typeface="Times New Roman"/>
                <a:cs typeface="Times New Roman"/>
              </a:rPr>
              <a:t>O</a:t>
            </a:r>
            <a:r>
              <a:rPr lang="en-US" dirty="0" err="1" smtClean="0"/>
              <a:t>s</a:t>
            </a:r>
            <a:r>
              <a:rPr lang="en-US" dirty="0" smtClean="0"/>
              <a:t> for every sampling location</a:t>
            </a:r>
          </a:p>
          <a:p>
            <a:pPr lvl="1"/>
            <a:r>
              <a:rPr lang="en-US" dirty="0" smtClean="0"/>
              <a:t>Behavioral measure: sampling choice</a:t>
            </a:r>
          </a:p>
          <a:p>
            <a:pPr lvl="1"/>
            <a:r>
              <a:rPr lang="en-US" dirty="0" smtClean="0"/>
              <a:t>Potentially efficient </a:t>
            </a:r>
          </a:p>
          <a:p>
            <a:pPr lvl="1"/>
            <a:endParaRPr lang="en-US" dirty="0"/>
          </a:p>
        </p:txBody>
      </p:sp>
      <p:grpSp>
        <p:nvGrpSpPr>
          <p:cNvPr id="4" name="Group 3"/>
          <p:cNvGrpSpPr/>
          <p:nvPr/>
        </p:nvGrpSpPr>
        <p:grpSpPr>
          <a:xfrm>
            <a:off x="1371600" y="4724400"/>
            <a:ext cx="3200400" cy="1447800"/>
            <a:chOff x="5486400" y="228600"/>
            <a:chExt cx="3200400" cy="1447800"/>
          </a:xfrm>
        </p:grpSpPr>
        <p:pic>
          <p:nvPicPr>
            <p:cNvPr id="5" name="Picture 2" descr="http://www.nature.com/nature/journal/v397/n6720/images/397613aa.eps.2.gif"/>
            <p:cNvPicPr>
              <a:picLocks noChangeAspect="1" noChangeArrowheads="1"/>
            </p:cNvPicPr>
            <p:nvPr/>
          </p:nvPicPr>
          <p:blipFill>
            <a:blip r:embed="rId2" cstate="print"/>
            <a:srcRect l="18667" t="18391" r="28000" b="37931"/>
            <a:stretch>
              <a:fillRect/>
            </a:stretch>
          </p:blipFill>
          <p:spPr bwMode="auto">
            <a:xfrm>
              <a:off x="5562600" y="228600"/>
              <a:ext cx="3048000" cy="1447800"/>
            </a:xfrm>
            <a:prstGeom prst="rect">
              <a:avLst/>
            </a:prstGeom>
            <a:noFill/>
          </p:spPr>
        </p:pic>
        <p:sp>
          <p:nvSpPr>
            <p:cNvPr id="6" name="Right Triangle 5"/>
            <p:cNvSpPr/>
            <p:nvPr/>
          </p:nvSpPr>
          <p:spPr>
            <a:xfrm flipV="1">
              <a:off x="5562600" y="228600"/>
              <a:ext cx="838200" cy="381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5486400" y="1143000"/>
              <a:ext cx="1143000" cy="533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H="1">
              <a:off x="7543800" y="1143000"/>
              <a:ext cx="1143000" cy="533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flipH="1" flipV="1">
              <a:off x="7391400" y="457200"/>
              <a:ext cx="1143000" cy="533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2590800" y="4800600"/>
            <a:ext cx="228600" cy="76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Oval 10"/>
          <p:cNvSpPr/>
          <p:nvPr/>
        </p:nvSpPr>
        <p:spPr>
          <a:xfrm>
            <a:off x="2895600" y="4495800"/>
            <a:ext cx="685800" cy="228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a:off x="3581400" y="3505200"/>
            <a:ext cx="5105400" cy="1600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TextBox 12"/>
          <p:cNvSpPr txBox="1"/>
          <p:nvPr/>
        </p:nvSpPr>
        <p:spPr>
          <a:xfrm>
            <a:off x="4038600" y="3733800"/>
            <a:ext cx="4343400" cy="1477328"/>
          </a:xfrm>
          <a:prstGeom prst="rect">
            <a:avLst/>
          </a:prstGeom>
          <a:noFill/>
        </p:spPr>
        <p:txBody>
          <a:bodyPr wrap="square" rtlCol="0">
            <a:spAutoFit/>
          </a:bodyPr>
          <a:lstStyle/>
          <a:p>
            <a:r>
              <a:rPr lang="en-US" dirty="0" smtClean="0">
                <a:latin typeface="+mj-lt"/>
              </a:rPr>
              <a:t>Would I find something unexpected if I went to the far corner?  I might find a new odor.  And I won’t find that at any    </a:t>
            </a:r>
            <a:br>
              <a:rPr lang="en-US" dirty="0" smtClean="0">
                <a:latin typeface="+mj-lt"/>
              </a:rPr>
            </a:br>
            <a:r>
              <a:rPr lang="en-US" dirty="0" smtClean="0">
                <a:latin typeface="+mj-lt"/>
              </a:rPr>
              <a:t>    other position…</a:t>
            </a:r>
          </a:p>
          <a:p>
            <a:endParaRPr lang="en-US" dirty="0">
              <a:latin typeface="+mj-lt"/>
            </a:endParaRPr>
          </a:p>
        </p:txBody>
      </p:sp>
    </p:spTree>
    <p:extLst>
      <p:ext uri="{BB962C8B-B14F-4D97-AF65-F5344CB8AC3E}">
        <p14:creationId xmlns:p14="http://schemas.microsoft.com/office/powerpoint/2010/main" val="28425378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Directed exploration</a:t>
            </a:r>
            <a:endParaRPr lang="en-US" dirty="0"/>
          </a:p>
        </p:txBody>
      </p:sp>
      <p:sp>
        <p:nvSpPr>
          <p:cNvPr id="3" name="Content Placeholder 2"/>
          <p:cNvSpPr>
            <a:spLocks noGrp="1"/>
          </p:cNvSpPr>
          <p:nvPr>
            <p:ph idx="1"/>
          </p:nvPr>
        </p:nvSpPr>
        <p:spPr/>
        <p:txBody>
          <a:bodyPr/>
          <a:lstStyle/>
          <a:p>
            <a:r>
              <a:rPr lang="en-US" dirty="0" smtClean="0"/>
              <a:t>What/where/which (but without cues)</a:t>
            </a:r>
          </a:p>
          <a:p>
            <a:pPr lvl="1"/>
            <a:r>
              <a:rPr lang="en-US" dirty="0" smtClean="0"/>
              <a:t>This version requires that the animal anticipates what observations it will be able to make at different locations.</a:t>
            </a:r>
          </a:p>
          <a:p>
            <a:pPr lvl="1"/>
            <a:r>
              <a:rPr lang="en-US" dirty="0" smtClean="0"/>
              <a:t>The task is hippocampal dependent when the objects aren’t visible from the choice point.</a:t>
            </a:r>
          </a:p>
          <a:p>
            <a:pPr lvl="1"/>
            <a:endParaRPr lang="en-US" dirty="0"/>
          </a:p>
        </p:txBody>
      </p:sp>
      <p:pic>
        <p:nvPicPr>
          <p:cNvPr id="2050" name="Picture 2"/>
          <p:cNvPicPr>
            <a:picLocks noChangeAspect="1" noChangeArrowheads="1"/>
          </p:cNvPicPr>
          <p:nvPr/>
        </p:nvPicPr>
        <p:blipFill>
          <a:blip r:embed="rId2" cstate="print"/>
          <a:srcRect t="7781"/>
          <a:stretch>
            <a:fillRect/>
          </a:stretch>
        </p:blipFill>
        <p:spPr bwMode="auto">
          <a:xfrm>
            <a:off x="323850" y="2895600"/>
            <a:ext cx="6153150" cy="3048000"/>
          </a:xfrm>
          <a:prstGeom prst="rect">
            <a:avLst/>
          </a:prstGeom>
          <a:noFill/>
          <a:ln w="9525">
            <a:noFill/>
            <a:miter lim="800000"/>
            <a:headEnd/>
            <a:tailEnd/>
          </a:ln>
        </p:spPr>
      </p:pic>
      <p:sp>
        <p:nvSpPr>
          <p:cNvPr id="5" name="Text Box 13"/>
          <p:cNvSpPr txBox="1">
            <a:spLocks noChangeArrowheads="1"/>
          </p:cNvSpPr>
          <p:nvPr/>
        </p:nvSpPr>
        <p:spPr bwMode="auto">
          <a:xfrm>
            <a:off x="4849491" y="6581001"/>
            <a:ext cx="3109569" cy="276999"/>
          </a:xfrm>
          <a:prstGeom prst="rect">
            <a:avLst/>
          </a:prstGeom>
          <a:noFill/>
          <a:ln w="9525">
            <a:noFill/>
            <a:miter lim="800000"/>
            <a:headEnd/>
            <a:tailEnd/>
          </a:ln>
        </p:spPr>
        <p:txBody>
          <a:bodyPr wrap="none">
            <a:spAutoFit/>
          </a:bodyPr>
          <a:lstStyle/>
          <a:p>
            <a:r>
              <a:rPr lang="en-US" sz="1200" b="0" dirty="0" smtClean="0">
                <a:latin typeface="+mn-lt"/>
              </a:rPr>
              <a:t>after </a:t>
            </a:r>
            <a:r>
              <a:rPr lang="en-US" sz="1200" b="0" dirty="0" err="1" smtClean="0">
                <a:latin typeface="+mn-lt"/>
              </a:rPr>
              <a:t>Eacott</a:t>
            </a:r>
            <a:r>
              <a:rPr lang="en-US" sz="1200" b="0" dirty="0" smtClean="0">
                <a:latin typeface="+mn-lt"/>
              </a:rPr>
              <a:t> et al.</a:t>
            </a:r>
            <a:r>
              <a:rPr lang="en-US" sz="1200" dirty="0" smtClean="0">
                <a:latin typeface="+mn-lt"/>
              </a:rPr>
              <a:t> (2005) </a:t>
            </a:r>
            <a:r>
              <a:rPr lang="en-US" sz="1200" i="1" dirty="0" smtClean="0">
                <a:latin typeface="+mn-lt"/>
              </a:rPr>
              <a:t>Learning and Memory</a:t>
            </a:r>
            <a:endParaRPr lang="en-US" sz="1200" b="0" dirty="0">
              <a:latin typeface="+mn-lt"/>
            </a:endParaRPr>
          </a:p>
        </p:txBody>
      </p:sp>
      <p:pic>
        <p:nvPicPr>
          <p:cNvPr id="6" name="Picture 2"/>
          <p:cNvPicPr>
            <a:picLocks noChangeAspect="1" noChangeArrowheads="1"/>
          </p:cNvPicPr>
          <p:nvPr/>
        </p:nvPicPr>
        <p:blipFill>
          <a:blip r:embed="rId2" cstate="print"/>
          <a:srcRect l="25697" t="864" r="18576" b="89914"/>
          <a:stretch>
            <a:fillRect/>
          </a:stretch>
        </p:blipFill>
        <p:spPr bwMode="auto">
          <a:xfrm>
            <a:off x="1600200" y="2667000"/>
            <a:ext cx="3429000" cy="304800"/>
          </a:xfrm>
          <a:prstGeom prst="rect">
            <a:avLst/>
          </a:prstGeom>
          <a:noFill/>
          <a:ln w="9525">
            <a:noFill/>
            <a:miter lim="800000"/>
            <a:headEnd/>
            <a:tailEnd/>
          </a:ln>
        </p:spPr>
      </p:pic>
      <p:pic>
        <p:nvPicPr>
          <p:cNvPr id="58369" name="Picture 1"/>
          <p:cNvPicPr>
            <a:picLocks noChangeAspect="1" noChangeArrowheads="1"/>
          </p:cNvPicPr>
          <p:nvPr/>
        </p:nvPicPr>
        <p:blipFill>
          <a:blip r:embed="rId3" cstate="print"/>
          <a:srcRect/>
          <a:stretch>
            <a:fillRect/>
          </a:stretch>
        </p:blipFill>
        <p:spPr bwMode="auto">
          <a:xfrm>
            <a:off x="6400800" y="2819400"/>
            <a:ext cx="2162175" cy="3143250"/>
          </a:xfrm>
          <a:prstGeom prst="rect">
            <a:avLst/>
          </a:prstGeom>
          <a:noFill/>
          <a:ln w="9525">
            <a:noFill/>
            <a:miter lim="800000"/>
            <a:headEnd/>
            <a:tailEnd/>
          </a:ln>
        </p:spPr>
      </p:pic>
    </p:spTree>
    <p:extLst>
      <p:ext uri="{BB962C8B-B14F-4D97-AF65-F5344CB8AC3E}">
        <p14:creationId xmlns:p14="http://schemas.microsoft.com/office/powerpoint/2010/main" val="36267595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Modeling information foraging</a:t>
            </a:r>
            <a:endParaRPr lang="en-US" dirty="0"/>
          </a:p>
        </p:txBody>
      </p:sp>
      <p:sp>
        <p:nvSpPr>
          <p:cNvPr id="3" name="Content Placeholder 2"/>
          <p:cNvSpPr>
            <a:spLocks noGrp="1"/>
          </p:cNvSpPr>
          <p:nvPr>
            <p:ph idx="1"/>
          </p:nvPr>
        </p:nvSpPr>
        <p:spPr/>
        <p:txBody>
          <a:bodyPr/>
          <a:lstStyle/>
          <a:p>
            <a:r>
              <a:rPr lang="en-US" dirty="0" smtClean="0"/>
              <a:t>A toy example</a:t>
            </a:r>
          </a:p>
          <a:p>
            <a:pPr lvl="1"/>
            <a:r>
              <a:rPr lang="en-US" dirty="0" smtClean="0"/>
              <a:t>Imagine a rat is attempting to determine which of three feeders is active.  Each feeder dumps a pellet into a small one-dimensional tray (e.g. a gutter).  </a:t>
            </a:r>
          </a:p>
          <a:p>
            <a:pPr lvl="1"/>
            <a:r>
              <a:rPr lang="en-US" dirty="0" smtClean="0"/>
              <a:t>Where should the animal sample in order to determine which feeder is active?</a:t>
            </a:r>
            <a:endParaRPr lang="en-US" dirty="0"/>
          </a:p>
        </p:txBody>
      </p:sp>
      <p:pic>
        <p:nvPicPr>
          <p:cNvPr id="4" name="Picture 2"/>
          <p:cNvPicPr>
            <a:picLocks noChangeAspect="1" noChangeArrowheads="1"/>
          </p:cNvPicPr>
          <p:nvPr/>
        </p:nvPicPr>
        <p:blipFill>
          <a:blip r:embed="rId3" cstate="print"/>
          <a:srcRect b="80800"/>
          <a:stretch>
            <a:fillRect/>
          </a:stretch>
        </p:blipFill>
        <p:spPr bwMode="auto">
          <a:xfrm>
            <a:off x="2209800" y="3031067"/>
            <a:ext cx="4619625" cy="1600200"/>
          </a:xfrm>
          <a:prstGeom prst="rect">
            <a:avLst/>
          </a:prstGeom>
          <a:noFill/>
          <a:ln w="9525">
            <a:noFill/>
            <a:miter lim="800000"/>
            <a:headEnd/>
            <a:tailEnd/>
          </a:ln>
        </p:spPr>
      </p:pic>
      <p:sp>
        <p:nvSpPr>
          <p:cNvPr id="5" name="Can 4"/>
          <p:cNvSpPr/>
          <p:nvPr/>
        </p:nvSpPr>
        <p:spPr>
          <a:xfrm>
            <a:off x="2819400" y="5088467"/>
            <a:ext cx="838200" cy="838200"/>
          </a:xfrm>
          <a:prstGeom prst="ca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5"/>
          <p:cNvSpPr/>
          <p:nvPr/>
        </p:nvSpPr>
        <p:spPr>
          <a:xfrm>
            <a:off x="4267200" y="5088467"/>
            <a:ext cx="838200" cy="838200"/>
          </a:xfrm>
          <a:prstGeom prst="can">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Can 6"/>
          <p:cNvSpPr/>
          <p:nvPr/>
        </p:nvSpPr>
        <p:spPr>
          <a:xfrm>
            <a:off x="5715000" y="5088467"/>
            <a:ext cx="838200" cy="838200"/>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2234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cstate="print"/>
          <a:srcRect/>
          <a:stretch>
            <a:fillRect/>
          </a:stretch>
        </p:blipFill>
        <p:spPr bwMode="auto">
          <a:xfrm>
            <a:off x="2344916" y="1951674"/>
            <a:ext cx="3867150" cy="1038225"/>
          </a:xfrm>
          <a:prstGeom prst="rect">
            <a:avLst/>
          </a:prstGeom>
          <a:noFill/>
          <a:ln w="9525">
            <a:noFill/>
            <a:miter lim="800000"/>
            <a:headEnd/>
            <a:tailEnd/>
          </a:ln>
        </p:spPr>
      </p:pic>
      <p:sp>
        <p:nvSpPr>
          <p:cNvPr id="3" name="Content Placeholder 2"/>
          <p:cNvSpPr>
            <a:spLocks noGrp="1"/>
          </p:cNvSpPr>
          <p:nvPr>
            <p:ph idx="1"/>
          </p:nvPr>
        </p:nvSpPr>
        <p:spPr/>
        <p:txBody>
          <a:bodyPr/>
          <a:lstStyle/>
          <a:p>
            <a:r>
              <a:rPr lang="en-US" dirty="0" smtClean="0"/>
              <a:t>Efficient learning</a:t>
            </a:r>
          </a:p>
          <a:p>
            <a:pPr lvl="1"/>
            <a:r>
              <a:rPr lang="en-US" sz="2000" dirty="0" smtClean="0"/>
              <a:t>We can predict how a given observation </a:t>
            </a:r>
            <a:r>
              <a:rPr lang="en-US" sz="2000" i="1" dirty="0" smtClean="0">
                <a:latin typeface="Times New Roman" pitchFamily="18" charset="0"/>
                <a:cs typeface="Times New Roman" pitchFamily="18" charset="0"/>
              </a:rPr>
              <a:t>y</a:t>
            </a:r>
            <a:r>
              <a:rPr lang="en-US" sz="2000" dirty="0" smtClean="0"/>
              <a:t> would change our probability of belief for different active feeder locations </a:t>
            </a:r>
            <a:r>
              <a:rPr lang="en-US" sz="2000" i="1" dirty="0" smtClean="0">
                <a:latin typeface="Times New Roman" pitchFamily="18" charset="0"/>
                <a:cs typeface="Times New Roman" pitchFamily="18" charset="0"/>
              </a:rPr>
              <a:t>h</a:t>
            </a:r>
            <a:r>
              <a:rPr lang="en-US" sz="2000" dirty="0" smtClean="0"/>
              <a:t> using a Bayes</a:t>
            </a:r>
            <a:r>
              <a:rPr lang="en-US" dirty="0" smtClean="0"/>
              <a:t>ian</a:t>
            </a:r>
            <a:r>
              <a:rPr lang="en-US" sz="2000" dirty="0" smtClean="0"/>
              <a:t> update.</a:t>
            </a:r>
          </a:p>
          <a:p>
            <a:endParaRPr lang="en-US" sz="2400" dirty="0" smtClean="0"/>
          </a:p>
          <a:p>
            <a:endParaRPr lang="en-US" sz="2400" dirty="0" smtClean="0"/>
          </a:p>
          <a:p>
            <a:pPr lvl="1"/>
            <a:r>
              <a:rPr lang="en-US" sz="2000" dirty="0" smtClean="0"/>
              <a:t>The difference between the prior (no observation) and posterior (with the observation) indicates how much information would be gained via the observation.  The </a:t>
            </a:r>
            <a:r>
              <a:rPr lang="en-US" sz="2000" i="1" dirty="0" smtClean="0"/>
              <a:t>information gain </a:t>
            </a:r>
            <a:r>
              <a:rPr lang="en-US" sz="2000" dirty="0" smtClean="0"/>
              <a:t>can be computed by the KL divergence.</a:t>
            </a:r>
            <a:endParaRPr lang="en-US" sz="2000" dirty="0"/>
          </a:p>
        </p:txBody>
      </p:sp>
      <p:sp>
        <p:nvSpPr>
          <p:cNvPr id="2" name="Title 1"/>
          <p:cNvSpPr>
            <a:spLocks noGrp="1"/>
          </p:cNvSpPr>
          <p:nvPr>
            <p:ph type="title"/>
          </p:nvPr>
        </p:nvSpPr>
        <p:spPr/>
        <p:txBody>
          <a:bodyPr>
            <a:normAutofit fontScale="90000"/>
          </a:bodyPr>
          <a:lstStyle/>
          <a:p>
            <a:r>
              <a:rPr lang="en-US" dirty="0" smtClean="0"/>
              <a:t>Information foraging</a:t>
            </a:r>
            <a:endParaRPr lang="en-US" dirty="0"/>
          </a:p>
        </p:txBody>
      </p:sp>
      <p:grpSp>
        <p:nvGrpSpPr>
          <p:cNvPr id="8" name="Group 7"/>
          <p:cNvGrpSpPr/>
          <p:nvPr/>
        </p:nvGrpSpPr>
        <p:grpSpPr>
          <a:xfrm>
            <a:off x="838201" y="4557421"/>
            <a:ext cx="7467599" cy="980405"/>
            <a:chOff x="838201" y="4925095"/>
            <a:chExt cx="7467599" cy="980405"/>
          </a:xfrm>
        </p:grpSpPr>
        <p:pic>
          <p:nvPicPr>
            <p:cNvPr id="12291" name="Picture 3"/>
            <p:cNvPicPr>
              <a:picLocks noChangeAspect="1" noChangeArrowheads="1"/>
            </p:cNvPicPr>
            <p:nvPr/>
          </p:nvPicPr>
          <p:blipFill>
            <a:blip r:embed="rId3" cstate="print"/>
            <a:srcRect r="48101"/>
            <a:stretch>
              <a:fillRect/>
            </a:stretch>
          </p:blipFill>
          <p:spPr bwMode="auto">
            <a:xfrm>
              <a:off x="838201" y="4925095"/>
              <a:ext cx="2971799" cy="941746"/>
            </a:xfrm>
            <a:prstGeom prst="rect">
              <a:avLst/>
            </a:prstGeom>
            <a:noFill/>
            <a:ln w="9525">
              <a:noFill/>
              <a:miter lim="800000"/>
              <a:headEnd/>
              <a:tailEnd/>
            </a:ln>
          </p:spPr>
        </p:pic>
        <p:pic>
          <p:nvPicPr>
            <p:cNvPr id="53250" name="Picture 2"/>
            <p:cNvPicPr>
              <a:picLocks noChangeAspect="1" noChangeArrowheads="1"/>
            </p:cNvPicPr>
            <p:nvPr/>
          </p:nvPicPr>
          <p:blipFill>
            <a:blip r:embed="rId4" cstate="print"/>
            <a:srcRect l="2075"/>
            <a:stretch>
              <a:fillRect/>
            </a:stretch>
          </p:blipFill>
          <p:spPr bwMode="auto">
            <a:xfrm>
              <a:off x="3810000" y="4953000"/>
              <a:ext cx="4495800" cy="952500"/>
            </a:xfrm>
            <a:prstGeom prst="rect">
              <a:avLst/>
            </a:prstGeom>
            <a:noFill/>
            <a:ln w="9525">
              <a:noFill/>
              <a:miter lim="800000"/>
              <a:headEnd/>
              <a:tailEnd/>
            </a:ln>
          </p:spPr>
        </p:pic>
      </p:grpSp>
    </p:spTree>
    <p:extLst>
      <p:ext uri="{BB962C8B-B14F-4D97-AF65-F5344CB8AC3E}">
        <p14:creationId xmlns:p14="http://schemas.microsoft.com/office/powerpoint/2010/main" val="20633212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a:t>
            </a:r>
            <a:endParaRPr lang="en-US" dirty="0"/>
          </a:p>
        </p:txBody>
      </p:sp>
      <p:sp>
        <p:nvSpPr>
          <p:cNvPr id="3" name="Content Placeholder 2"/>
          <p:cNvSpPr>
            <a:spLocks noGrp="1"/>
          </p:cNvSpPr>
          <p:nvPr>
            <p:ph idx="1"/>
          </p:nvPr>
        </p:nvSpPr>
        <p:spPr>
          <a:xfrm>
            <a:off x="457200" y="721819"/>
            <a:ext cx="8229600" cy="5711821"/>
          </a:xfrm>
        </p:spPr>
        <p:txBody>
          <a:bodyPr/>
          <a:lstStyle/>
          <a:p>
            <a:r>
              <a:rPr lang="en-US" dirty="0" smtClean="0"/>
              <a:t>Classical conditioning</a:t>
            </a:r>
          </a:p>
          <a:p>
            <a:pPr lvl="1"/>
            <a:r>
              <a:rPr lang="en-US" dirty="0" smtClean="0"/>
              <a:t>Acquisition, extinction, re-acquisition.</a:t>
            </a:r>
            <a:endParaRPr lang="en-US" dirty="0"/>
          </a:p>
          <a:p>
            <a:pPr lvl="1"/>
            <a:endParaRPr lang="en-US" dirty="0" smtClean="0"/>
          </a:p>
          <a:p>
            <a:r>
              <a:rPr lang="en-US" dirty="0" smtClean="0"/>
              <a:t>Extinction and learning</a:t>
            </a:r>
          </a:p>
          <a:p>
            <a:pPr lvl="1"/>
            <a:r>
              <a:rPr lang="en-US" dirty="0" smtClean="0"/>
              <a:t>Given that reinforcement </a:t>
            </a:r>
            <a:br>
              <a:rPr lang="en-US" dirty="0" smtClean="0"/>
            </a:br>
            <a:r>
              <a:rPr lang="en-US" dirty="0" smtClean="0"/>
              <a:t>suddenly ceases, what </a:t>
            </a:r>
            <a:br>
              <a:rPr lang="en-US" dirty="0" smtClean="0"/>
            </a:br>
            <a:r>
              <a:rPr lang="en-US" dirty="0" smtClean="0"/>
              <a:t>inference should we make?</a:t>
            </a:r>
          </a:p>
          <a:p>
            <a:pPr lvl="1"/>
            <a:endParaRPr lang="en-US" dirty="0" smtClean="0"/>
          </a:p>
        </p:txBody>
      </p:sp>
      <p:pic>
        <p:nvPicPr>
          <p:cNvPr id="7" name="Picture 6"/>
          <p:cNvPicPr>
            <a:picLocks noChangeAspect="1"/>
          </p:cNvPicPr>
          <p:nvPr/>
        </p:nvPicPr>
        <p:blipFill>
          <a:blip r:embed="rId3"/>
          <a:stretch>
            <a:fillRect/>
          </a:stretch>
        </p:blipFill>
        <p:spPr>
          <a:xfrm>
            <a:off x="4099277" y="1541466"/>
            <a:ext cx="4945945" cy="3165405"/>
          </a:xfrm>
          <a:prstGeom prst="rect">
            <a:avLst/>
          </a:prstGeom>
        </p:spPr>
      </p:pic>
    </p:spTree>
    <p:extLst>
      <p:ext uri="{BB962C8B-B14F-4D97-AF65-F5344CB8AC3E}">
        <p14:creationId xmlns:p14="http://schemas.microsoft.com/office/powerpoint/2010/main" val="4907582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b="48800"/>
          <a:stretch>
            <a:fillRect/>
          </a:stretch>
        </p:blipFill>
        <p:spPr bwMode="auto">
          <a:xfrm>
            <a:off x="152400" y="2286000"/>
            <a:ext cx="4619625" cy="42672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t="49371" b="17372"/>
          <a:stretch>
            <a:fillRect/>
          </a:stretch>
        </p:blipFill>
        <p:spPr bwMode="auto">
          <a:xfrm>
            <a:off x="4524375" y="3657600"/>
            <a:ext cx="4619625" cy="277177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Information foraging</a:t>
            </a:r>
            <a:endParaRPr lang="en-US" dirty="0"/>
          </a:p>
        </p:txBody>
      </p:sp>
      <p:sp>
        <p:nvSpPr>
          <p:cNvPr id="3" name="Content Placeholder 2"/>
          <p:cNvSpPr>
            <a:spLocks noGrp="1"/>
          </p:cNvSpPr>
          <p:nvPr>
            <p:ph idx="1"/>
          </p:nvPr>
        </p:nvSpPr>
        <p:spPr/>
        <p:txBody>
          <a:bodyPr/>
          <a:lstStyle/>
          <a:p>
            <a:r>
              <a:rPr lang="en-US" dirty="0" smtClean="0"/>
              <a:t>KL divergence </a:t>
            </a:r>
          </a:p>
          <a:p>
            <a:pPr lvl="1"/>
            <a:r>
              <a:rPr lang="en-US" i="1" dirty="0" smtClean="0">
                <a:latin typeface="Times New Roman" pitchFamily="18" charset="0"/>
                <a:cs typeface="Times New Roman" pitchFamily="18" charset="0"/>
              </a:rPr>
              <a:t>D</a:t>
            </a:r>
            <a:r>
              <a:rPr lang="en-US" i="1" baseline="-25000" dirty="0" smtClean="0">
                <a:latin typeface="Times New Roman" pitchFamily="18" charset="0"/>
                <a:cs typeface="Times New Roman" pitchFamily="18" charset="0"/>
              </a:rPr>
              <a:t>KL</a:t>
            </a:r>
            <a:r>
              <a:rPr lang="en-US" dirty="0" smtClean="0"/>
              <a:t> quantifies the information gained from a given observation and can be used to identify the most informative sampling regions.</a:t>
            </a:r>
            <a:endParaRPr lang="en-US" dirty="0"/>
          </a:p>
        </p:txBody>
      </p:sp>
      <p:sp>
        <p:nvSpPr>
          <p:cNvPr id="6" name="Text Box 13"/>
          <p:cNvSpPr txBox="1">
            <a:spLocks noChangeArrowheads="1"/>
          </p:cNvSpPr>
          <p:nvPr/>
        </p:nvSpPr>
        <p:spPr bwMode="auto">
          <a:xfrm>
            <a:off x="4849491" y="6581001"/>
            <a:ext cx="3576107" cy="276999"/>
          </a:xfrm>
          <a:prstGeom prst="rect">
            <a:avLst/>
          </a:prstGeom>
          <a:noFill/>
          <a:ln w="9525">
            <a:noFill/>
            <a:miter lim="800000"/>
            <a:headEnd/>
            <a:tailEnd/>
          </a:ln>
        </p:spPr>
        <p:txBody>
          <a:bodyPr wrap="none">
            <a:spAutoFit/>
          </a:bodyPr>
          <a:lstStyle/>
          <a:p>
            <a:r>
              <a:rPr lang="en-US" sz="1200" b="0" dirty="0" smtClean="0">
                <a:latin typeface="+mn-lt"/>
              </a:rPr>
              <a:t>Johnson et al.</a:t>
            </a:r>
            <a:r>
              <a:rPr lang="en-US" sz="1200" dirty="0" smtClean="0">
                <a:latin typeface="+mn-lt"/>
              </a:rPr>
              <a:t> (2012) </a:t>
            </a:r>
            <a:r>
              <a:rPr lang="en-US" sz="1200" i="1" dirty="0" smtClean="0">
                <a:latin typeface="+mn-lt"/>
              </a:rPr>
              <a:t>Frontiers in Human Neuroscience</a:t>
            </a:r>
            <a:endParaRPr lang="en-US" sz="1200" b="0" dirty="0">
              <a:latin typeface="+mn-lt"/>
            </a:endParaRPr>
          </a:p>
        </p:txBody>
      </p:sp>
    </p:spTree>
    <p:extLst>
      <p:ext uri="{BB962C8B-B14F-4D97-AF65-F5344CB8AC3E}">
        <p14:creationId xmlns:p14="http://schemas.microsoft.com/office/powerpoint/2010/main" val="34281253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Information foraging</a:t>
            </a:r>
            <a:endParaRPr lang="en-US" dirty="0"/>
          </a:p>
        </p:txBody>
      </p:sp>
      <p:sp>
        <p:nvSpPr>
          <p:cNvPr id="3" name="Content Placeholder 2"/>
          <p:cNvSpPr>
            <a:spLocks noGrp="1"/>
          </p:cNvSpPr>
          <p:nvPr>
            <p:ph idx="1"/>
          </p:nvPr>
        </p:nvSpPr>
        <p:spPr/>
        <p:txBody>
          <a:bodyPr/>
          <a:lstStyle/>
          <a:p>
            <a:r>
              <a:rPr lang="en-US" dirty="0" smtClean="0"/>
              <a:t>Simple exploration</a:t>
            </a:r>
          </a:p>
          <a:p>
            <a:pPr lvl="1"/>
            <a:r>
              <a:rPr lang="en-US" dirty="0" smtClean="0"/>
              <a:t> </a:t>
            </a:r>
            <a:r>
              <a:rPr lang="en-US" i="1" dirty="0" smtClean="0">
                <a:latin typeface="Times New Roman" pitchFamily="18" charset="0"/>
                <a:cs typeface="Times New Roman" pitchFamily="18" charset="0"/>
              </a:rPr>
              <a:t>D</a:t>
            </a:r>
            <a:r>
              <a:rPr lang="en-US" i="1" baseline="-25000" dirty="0" smtClean="0">
                <a:latin typeface="Times New Roman" pitchFamily="18" charset="0"/>
                <a:cs typeface="Times New Roman" pitchFamily="18" charset="0"/>
              </a:rPr>
              <a:t>KL</a:t>
            </a:r>
            <a:r>
              <a:rPr lang="en-US" dirty="0" smtClean="0"/>
              <a:t> can be computed for any given observation and used as a measure of </a:t>
            </a:r>
            <a:r>
              <a:rPr lang="en-US" i="1" dirty="0" smtClean="0"/>
              <a:t>familiarity </a:t>
            </a:r>
            <a:r>
              <a:rPr lang="en-US" dirty="0" smtClean="0"/>
              <a:t>and as a learning signal.</a:t>
            </a:r>
          </a:p>
          <a:p>
            <a:pPr lvl="2"/>
            <a:r>
              <a:rPr lang="en-US" dirty="0" smtClean="0"/>
              <a:t>A high </a:t>
            </a:r>
            <a:r>
              <a:rPr lang="en-US" i="1" dirty="0" smtClean="0">
                <a:latin typeface="Times New Roman" pitchFamily="18" charset="0"/>
                <a:cs typeface="Times New Roman" pitchFamily="18" charset="0"/>
              </a:rPr>
              <a:t>D</a:t>
            </a:r>
            <a:r>
              <a:rPr lang="en-US" i="1" baseline="-25000" dirty="0" smtClean="0">
                <a:latin typeface="Times New Roman" pitchFamily="18" charset="0"/>
                <a:cs typeface="Times New Roman" pitchFamily="18" charset="0"/>
              </a:rPr>
              <a:t>KL</a:t>
            </a:r>
            <a:r>
              <a:rPr lang="en-US" dirty="0" smtClean="0"/>
              <a:t> for a given observation suggests that the observation is novel/unexpected and learning is needed.</a:t>
            </a:r>
          </a:p>
          <a:p>
            <a:pPr lvl="2"/>
            <a:r>
              <a:rPr lang="en-US" dirty="0" smtClean="0"/>
              <a:t>A low </a:t>
            </a:r>
            <a:r>
              <a:rPr lang="en-US" i="1" dirty="0" smtClean="0">
                <a:latin typeface="Times New Roman" pitchFamily="18" charset="0"/>
                <a:cs typeface="Times New Roman" pitchFamily="18" charset="0"/>
              </a:rPr>
              <a:t>D</a:t>
            </a:r>
            <a:r>
              <a:rPr lang="en-US" i="1" baseline="-25000" dirty="0" smtClean="0">
                <a:latin typeface="Times New Roman" pitchFamily="18" charset="0"/>
                <a:cs typeface="Times New Roman" pitchFamily="18" charset="0"/>
              </a:rPr>
              <a:t>KL</a:t>
            </a:r>
            <a:r>
              <a:rPr lang="en-US" dirty="0" smtClean="0"/>
              <a:t> for a given observation suggests that the observation is familiar/expected and learning is unnecessary.</a:t>
            </a:r>
            <a:br>
              <a:rPr lang="en-US" dirty="0" smtClean="0"/>
            </a:br>
            <a:endParaRPr lang="en-US" dirty="0" smtClean="0"/>
          </a:p>
          <a:p>
            <a:pPr lvl="2"/>
            <a:endParaRPr lang="en-US" dirty="0" smtClean="0"/>
          </a:p>
          <a:p>
            <a:pPr lvl="2"/>
            <a:endParaRPr lang="en-US" dirty="0" smtClean="0"/>
          </a:p>
          <a:p>
            <a:pPr lvl="2"/>
            <a:endParaRPr lang="en-US" dirty="0" smtClean="0"/>
          </a:p>
          <a:p>
            <a:pPr lvl="2">
              <a:buNone/>
            </a:pPr>
            <a:r>
              <a:rPr lang="en-US" dirty="0" smtClean="0"/>
              <a:t/>
            </a:r>
            <a:br>
              <a:rPr lang="en-US" dirty="0" smtClean="0"/>
            </a:br>
            <a:r>
              <a:rPr lang="en-US" dirty="0" smtClean="0"/>
              <a:t/>
            </a:r>
            <a:br>
              <a:rPr lang="en-US" dirty="0" smtClean="0"/>
            </a:br>
            <a:r>
              <a:rPr lang="en-US" sz="1800" dirty="0" smtClean="0">
                <a:solidFill>
                  <a:schemeClr val="bg1">
                    <a:lumMod val="50000"/>
                  </a:schemeClr>
                </a:solidFill>
              </a:rPr>
              <a:t>solid gray line – information gain for a pellet observation</a:t>
            </a:r>
            <a:br>
              <a:rPr lang="en-US" sz="1800" dirty="0" smtClean="0">
                <a:solidFill>
                  <a:schemeClr val="bg1">
                    <a:lumMod val="50000"/>
                  </a:schemeClr>
                </a:solidFill>
              </a:rPr>
            </a:br>
            <a:r>
              <a:rPr lang="en-US" sz="1800" dirty="0" smtClean="0">
                <a:solidFill>
                  <a:schemeClr val="bg1">
                    <a:lumMod val="50000"/>
                  </a:schemeClr>
                </a:solidFill>
              </a:rPr>
              <a:t>dashed gray line – information for no pellet observation</a:t>
            </a:r>
          </a:p>
        </p:txBody>
      </p:sp>
      <p:pic>
        <p:nvPicPr>
          <p:cNvPr id="51201" name="Picture 1"/>
          <p:cNvPicPr>
            <a:picLocks noChangeAspect="1" noChangeArrowheads="1"/>
          </p:cNvPicPr>
          <p:nvPr/>
        </p:nvPicPr>
        <p:blipFill>
          <a:blip r:embed="rId3" cstate="print"/>
          <a:srcRect b="50000"/>
          <a:stretch>
            <a:fillRect/>
          </a:stretch>
        </p:blipFill>
        <p:spPr bwMode="auto">
          <a:xfrm>
            <a:off x="1938338" y="3152775"/>
            <a:ext cx="5267325" cy="1771650"/>
          </a:xfrm>
          <a:prstGeom prst="rect">
            <a:avLst/>
          </a:prstGeom>
          <a:noFill/>
          <a:ln w="9525">
            <a:noFill/>
            <a:miter lim="800000"/>
            <a:headEnd/>
            <a:tailEnd/>
          </a:ln>
        </p:spPr>
      </p:pic>
    </p:spTree>
    <p:extLst>
      <p:ext uri="{BB962C8B-B14F-4D97-AF65-F5344CB8AC3E}">
        <p14:creationId xmlns:p14="http://schemas.microsoft.com/office/powerpoint/2010/main" val="4523310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Information foraging</a:t>
            </a:r>
            <a:endParaRPr lang="en-US" dirty="0"/>
          </a:p>
        </p:txBody>
      </p:sp>
      <p:sp>
        <p:nvSpPr>
          <p:cNvPr id="3" name="Content Placeholder 2"/>
          <p:cNvSpPr>
            <a:spLocks noGrp="1"/>
          </p:cNvSpPr>
          <p:nvPr>
            <p:ph idx="1"/>
          </p:nvPr>
        </p:nvSpPr>
        <p:spPr/>
        <p:txBody>
          <a:bodyPr/>
          <a:lstStyle/>
          <a:p>
            <a:r>
              <a:rPr lang="en-US" dirty="0" smtClean="0"/>
              <a:t>Directed exploration</a:t>
            </a:r>
          </a:p>
          <a:p>
            <a:pPr lvl="1"/>
            <a:r>
              <a:rPr lang="en-US" dirty="0" smtClean="0"/>
              <a:t>The expected </a:t>
            </a:r>
            <a:r>
              <a:rPr lang="en-US" i="1" dirty="0" smtClean="0">
                <a:latin typeface="Times New Roman" pitchFamily="18" charset="0"/>
                <a:cs typeface="Times New Roman" pitchFamily="18" charset="0"/>
              </a:rPr>
              <a:t>D</a:t>
            </a:r>
            <a:r>
              <a:rPr lang="en-US" i="1" baseline="-25000" dirty="0" smtClean="0">
                <a:latin typeface="Times New Roman" pitchFamily="18" charset="0"/>
                <a:cs typeface="Times New Roman" pitchFamily="18" charset="0"/>
              </a:rPr>
              <a:t>KL </a:t>
            </a:r>
            <a:r>
              <a:rPr lang="en-US" dirty="0" smtClean="0"/>
              <a:t>(information gain) can be used to identify the most informative sampling regions.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800" dirty="0" smtClean="0">
                <a:solidFill>
                  <a:schemeClr val="bg1">
                    <a:lumMod val="50000"/>
                  </a:schemeClr>
                </a:solidFill>
              </a:rPr>
              <a:t>solid gray line – information gain for a pellet observation</a:t>
            </a:r>
            <a:br>
              <a:rPr lang="en-US" sz="1800" dirty="0" smtClean="0">
                <a:solidFill>
                  <a:schemeClr val="bg1">
                    <a:lumMod val="50000"/>
                  </a:schemeClr>
                </a:solidFill>
              </a:rPr>
            </a:br>
            <a:r>
              <a:rPr lang="en-US" sz="1800" dirty="0" smtClean="0">
                <a:solidFill>
                  <a:schemeClr val="bg1">
                    <a:lumMod val="50000"/>
                  </a:schemeClr>
                </a:solidFill>
              </a:rPr>
              <a:t>dashed gray line – information for no pellet observation</a:t>
            </a:r>
          </a:p>
        </p:txBody>
      </p:sp>
      <p:pic>
        <p:nvPicPr>
          <p:cNvPr id="50177" name="Picture 1"/>
          <p:cNvPicPr>
            <a:picLocks noChangeAspect="1" noChangeArrowheads="1"/>
          </p:cNvPicPr>
          <p:nvPr/>
        </p:nvPicPr>
        <p:blipFill>
          <a:blip r:embed="rId3" cstate="print"/>
          <a:srcRect t="52151"/>
          <a:stretch>
            <a:fillRect/>
          </a:stretch>
        </p:blipFill>
        <p:spPr bwMode="auto">
          <a:xfrm>
            <a:off x="1866900" y="3131683"/>
            <a:ext cx="5267325" cy="1695450"/>
          </a:xfrm>
          <a:prstGeom prst="rect">
            <a:avLst/>
          </a:prstGeom>
          <a:noFill/>
          <a:ln w="9525">
            <a:noFill/>
            <a:miter lim="800000"/>
            <a:headEnd/>
            <a:tailEnd/>
          </a:ln>
        </p:spPr>
      </p:pic>
      <p:pic>
        <p:nvPicPr>
          <p:cNvPr id="50179" name="Picture 3"/>
          <p:cNvPicPr>
            <a:picLocks noChangeAspect="1" noChangeArrowheads="1"/>
          </p:cNvPicPr>
          <p:nvPr/>
        </p:nvPicPr>
        <p:blipFill>
          <a:blip r:embed="rId4" cstate="print"/>
          <a:srcRect/>
          <a:stretch>
            <a:fillRect/>
          </a:stretch>
        </p:blipFill>
        <p:spPr bwMode="auto">
          <a:xfrm>
            <a:off x="1866900" y="2100263"/>
            <a:ext cx="5410200" cy="885825"/>
          </a:xfrm>
          <a:prstGeom prst="rect">
            <a:avLst/>
          </a:prstGeom>
          <a:noFill/>
          <a:ln w="9525">
            <a:noFill/>
            <a:miter lim="800000"/>
            <a:headEnd/>
            <a:tailEnd/>
          </a:ln>
        </p:spPr>
      </p:pic>
    </p:spTree>
    <p:extLst>
      <p:ext uri="{BB962C8B-B14F-4D97-AF65-F5344CB8AC3E}">
        <p14:creationId xmlns:p14="http://schemas.microsoft.com/office/powerpoint/2010/main" val="3111283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srcRect t="3118"/>
          <a:stretch/>
        </p:blipFill>
        <p:spPr bwMode="auto">
          <a:xfrm>
            <a:off x="242711" y="731335"/>
            <a:ext cx="6858000" cy="614905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Information foraging across time</a:t>
            </a:r>
            <a:endParaRPr lang="en-US" dirty="0"/>
          </a:p>
        </p:txBody>
      </p:sp>
      <p:sp>
        <p:nvSpPr>
          <p:cNvPr id="7" name="TextBox 6"/>
          <p:cNvSpPr txBox="1"/>
          <p:nvPr/>
        </p:nvSpPr>
        <p:spPr>
          <a:xfrm>
            <a:off x="620886" y="731335"/>
            <a:ext cx="2362200" cy="369332"/>
          </a:xfrm>
          <a:prstGeom prst="rect">
            <a:avLst/>
          </a:prstGeom>
          <a:noFill/>
        </p:spPr>
        <p:txBody>
          <a:bodyPr wrap="square" rtlCol="0">
            <a:spAutoFit/>
          </a:bodyPr>
          <a:lstStyle/>
          <a:p>
            <a:r>
              <a:rPr lang="en-US" dirty="0" smtClean="0">
                <a:latin typeface="+mj-lt"/>
              </a:rPr>
              <a:t>Observation functions</a:t>
            </a:r>
            <a:endParaRPr lang="en-US" dirty="0">
              <a:latin typeface="+mj-lt"/>
            </a:endParaRPr>
          </a:p>
        </p:txBody>
      </p:sp>
      <p:sp>
        <p:nvSpPr>
          <p:cNvPr id="8" name="TextBox 7"/>
          <p:cNvSpPr txBox="1"/>
          <p:nvPr/>
        </p:nvSpPr>
        <p:spPr>
          <a:xfrm>
            <a:off x="7010400" y="3655874"/>
            <a:ext cx="1905000" cy="1200329"/>
          </a:xfrm>
          <a:prstGeom prst="rect">
            <a:avLst/>
          </a:prstGeom>
          <a:noFill/>
        </p:spPr>
        <p:txBody>
          <a:bodyPr wrap="square" rtlCol="0">
            <a:spAutoFit/>
          </a:bodyPr>
          <a:lstStyle/>
          <a:p>
            <a:r>
              <a:rPr lang="en-US" dirty="0" smtClean="0">
                <a:latin typeface="+mj-lt"/>
              </a:rPr>
              <a:t>Color indicates expected </a:t>
            </a:r>
            <a:r>
              <a:rPr lang="en-US" i="1" dirty="0" smtClean="0">
                <a:latin typeface="Times New Roman" pitchFamily="18" charset="0"/>
                <a:cs typeface="Times New Roman" pitchFamily="18" charset="0"/>
              </a:rPr>
              <a:t>D</a:t>
            </a:r>
            <a:r>
              <a:rPr lang="en-US" i="1" baseline="-25000" dirty="0" smtClean="0">
                <a:latin typeface="Times New Roman" pitchFamily="18" charset="0"/>
                <a:cs typeface="Times New Roman" pitchFamily="18" charset="0"/>
              </a:rPr>
              <a:t>KL </a:t>
            </a:r>
            <a:r>
              <a:rPr lang="en-US" dirty="0" smtClean="0">
                <a:latin typeface="+mj-lt"/>
              </a:rPr>
              <a:t>information gain at a given position</a:t>
            </a:r>
            <a:endParaRPr lang="en-US" dirty="0">
              <a:latin typeface="+mj-lt"/>
            </a:endParaRPr>
          </a:p>
        </p:txBody>
      </p:sp>
      <p:sp>
        <p:nvSpPr>
          <p:cNvPr id="10" name="Can 9"/>
          <p:cNvSpPr/>
          <p:nvPr/>
        </p:nvSpPr>
        <p:spPr>
          <a:xfrm>
            <a:off x="76200" y="3352800"/>
            <a:ext cx="228600" cy="304800"/>
          </a:xfrm>
          <a:prstGeom prst="ca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a:off x="76200" y="4572000"/>
            <a:ext cx="228600" cy="304800"/>
          </a:xfrm>
          <a:prstGeom prst="can">
            <a:avLst/>
          </a:prstGeom>
          <a:solidFill>
            <a:srgbClr val="0073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Can 11"/>
          <p:cNvSpPr/>
          <p:nvPr/>
        </p:nvSpPr>
        <p:spPr>
          <a:xfrm>
            <a:off x="76200" y="5791200"/>
            <a:ext cx="228600" cy="304800"/>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 Box 13"/>
          <p:cNvSpPr txBox="1">
            <a:spLocks noChangeArrowheads="1"/>
          </p:cNvSpPr>
          <p:nvPr/>
        </p:nvSpPr>
        <p:spPr bwMode="auto">
          <a:xfrm>
            <a:off x="4849491" y="6581001"/>
            <a:ext cx="3576107" cy="276999"/>
          </a:xfrm>
          <a:prstGeom prst="rect">
            <a:avLst/>
          </a:prstGeom>
          <a:noFill/>
          <a:ln w="9525">
            <a:noFill/>
            <a:miter lim="800000"/>
            <a:headEnd/>
            <a:tailEnd/>
          </a:ln>
        </p:spPr>
        <p:txBody>
          <a:bodyPr wrap="none">
            <a:spAutoFit/>
          </a:bodyPr>
          <a:lstStyle/>
          <a:p>
            <a:r>
              <a:rPr lang="en-US" sz="1200" b="0" dirty="0" smtClean="0">
                <a:latin typeface="+mn-lt"/>
              </a:rPr>
              <a:t>Johnson et al.</a:t>
            </a:r>
            <a:r>
              <a:rPr lang="en-US" sz="1200" dirty="0" smtClean="0">
                <a:latin typeface="+mn-lt"/>
              </a:rPr>
              <a:t> (2012) </a:t>
            </a:r>
            <a:r>
              <a:rPr lang="en-US" sz="1200" i="1" dirty="0" smtClean="0">
                <a:latin typeface="+mn-lt"/>
              </a:rPr>
              <a:t>Frontiers in Human Neuroscience</a:t>
            </a:r>
            <a:endParaRPr lang="en-US" sz="1200" b="0" dirty="0">
              <a:latin typeface="+mn-lt"/>
            </a:endParaRPr>
          </a:p>
        </p:txBody>
      </p:sp>
      <p:pic>
        <p:nvPicPr>
          <p:cNvPr id="14" name="Picture 2"/>
          <p:cNvPicPr>
            <a:picLocks noChangeAspect="1" noChangeArrowheads="1"/>
          </p:cNvPicPr>
          <p:nvPr/>
        </p:nvPicPr>
        <p:blipFill>
          <a:blip r:embed="rId4" cstate="print"/>
          <a:srcRect l="8247" t="19200" r="2680" b="68000"/>
          <a:stretch>
            <a:fillRect/>
          </a:stretch>
        </p:blipFill>
        <p:spPr bwMode="auto">
          <a:xfrm>
            <a:off x="7010401" y="1905000"/>
            <a:ext cx="2133599" cy="553156"/>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rcRect l="8247" t="34743" b="48800"/>
          <a:stretch>
            <a:fillRect/>
          </a:stretch>
        </p:blipFill>
        <p:spPr bwMode="auto">
          <a:xfrm>
            <a:off x="6962775" y="914400"/>
            <a:ext cx="2257425" cy="730492"/>
          </a:xfrm>
          <a:prstGeom prst="rect">
            <a:avLst/>
          </a:prstGeom>
          <a:noFill/>
          <a:ln w="9525">
            <a:noFill/>
            <a:miter lim="800000"/>
            <a:headEnd/>
            <a:tailEnd/>
          </a:ln>
        </p:spPr>
      </p:pic>
    </p:spTree>
    <p:extLst>
      <p:ext uri="{BB962C8B-B14F-4D97-AF65-F5344CB8AC3E}">
        <p14:creationId xmlns:p14="http://schemas.microsoft.com/office/powerpoint/2010/main" val="25140162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Information foraging across time</a:t>
            </a:r>
            <a:endParaRPr lang="en-US" dirty="0"/>
          </a:p>
        </p:txBody>
      </p:sp>
      <p:sp>
        <p:nvSpPr>
          <p:cNvPr id="3" name="Content Placeholder 2"/>
          <p:cNvSpPr>
            <a:spLocks noGrp="1"/>
          </p:cNvSpPr>
          <p:nvPr>
            <p:ph idx="1"/>
          </p:nvPr>
        </p:nvSpPr>
        <p:spPr/>
        <p:txBody>
          <a:bodyPr/>
          <a:lstStyle/>
          <a:p>
            <a:r>
              <a:rPr lang="en-US" dirty="0" smtClean="0"/>
              <a:t>Efficient sampling behavior during learning</a:t>
            </a:r>
          </a:p>
          <a:p>
            <a:pPr marL="914400" lvl="1" indent="-457200">
              <a:buFont typeface="+mj-lt"/>
              <a:buAutoNum type="arabicParenR"/>
            </a:pPr>
            <a:r>
              <a:rPr lang="en-US" dirty="0" smtClean="0"/>
              <a:t>Initial random foraging</a:t>
            </a:r>
            <a:endParaRPr lang="en-US" dirty="0"/>
          </a:p>
          <a:p>
            <a:pPr marL="1188720" lvl="2" indent="-457200"/>
            <a:r>
              <a:rPr lang="en-US" sz="1800" i="1" dirty="0" smtClean="0"/>
              <a:t>Unknown observation functions / Multiple competing hypotheses</a:t>
            </a:r>
            <a:br>
              <a:rPr lang="en-US" sz="1800" i="1" dirty="0" smtClean="0"/>
            </a:br>
            <a:r>
              <a:rPr lang="en-US" sz="1800" i="1" dirty="0" smtClean="0"/>
              <a:t>Chance memory performance / Longer sampling after novel observations</a:t>
            </a:r>
            <a:br>
              <a:rPr lang="en-US" sz="1800" i="1" dirty="0" smtClean="0"/>
            </a:br>
            <a:endParaRPr lang="en-US" dirty="0" smtClean="0"/>
          </a:p>
          <a:p>
            <a:pPr marL="914400" lvl="1" indent="-457200">
              <a:buFont typeface="+mj-lt"/>
              <a:buAutoNum type="arabicParenR"/>
            </a:pPr>
            <a:r>
              <a:rPr lang="en-US" dirty="0" smtClean="0"/>
              <a:t>Directed information foraging</a:t>
            </a:r>
          </a:p>
          <a:p>
            <a:pPr marL="1188720" lvl="2" indent="-457200"/>
            <a:r>
              <a:rPr lang="en-US" sz="1800" i="1" dirty="0" smtClean="0"/>
              <a:t>Known observation functions / Multiple competing hypotheses</a:t>
            </a:r>
            <a:br>
              <a:rPr lang="en-US" sz="1800" i="1" dirty="0" smtClean="0"/>
            </a:br>
            <a:r>
              <a:rPr lang="en-US" sz="1800" i="1" dirty="0" smtClean="0"/>
              <a:t>Above chance memory performance / Exploration directed toward highly informative regions.</a:t>
            </a:r>
            <a:br>
              <a:rPr lang="en-US" sz="1800" i="1" dirty="0" smtClean="0"/>
            </a:br>
            <a:endParaRPr lang="en-US" dirty="0" smtClean="0"/>
          </a:p>
          <a:p>
            <a:pPr marL="914400" lvl="1" indent="-457200">
              <a:buFont typeface="+mj-lt"/>
              <a:buAutoNum type="arabicParenR"/>
            </a:pPr>
            <a:r>
              <a:rPr lang="en-US" dirty="0" smtClean="0"/>
              <a:t>Directed reward foraging</a:t>
            </a:r>
          </a:p>
          <a:p>
            <a:pPr marL="1188720" lvl="2" indent="-457200"/>
            <a:r>
              <a:rPr lang="en-US" sz="1800" i="1" dirty="0" smtClean="0"/>
              <a:t>Known observation functions / Single winning hypothesis</a:t>
            </a:r>
            <a:br>
              <a:rPr lang="en-US" sz="1800" i="1" dirty="0" smtClean="0"/>
            </a:br>
            <a:r>
              <a:rPr lang="en-US" sz="1800" i="1" dirty="0" smtClean="0"/>
              <a:t>Memory performance at ceiling / Cessation of exploration.</a:t>
            </a:r>
            <a:endParaRPr lang="en-US" i="1" dirty="0" smtClean="0"/>
          </a:p>
          <a:p>
            <a:pPr lvl="1"/>
            <a:endParaRPr lang="en-US" dirty="0"/>
          </a:p>
        </p:txBody>
      </p:sp>
    </p:spTree>
    <p:extLst>
      <p:ext uri="{BB962C8B-B14F-4D97-AF65-F5344CB8AC3E}">
        <p14:creationId xmlns:p14="http://schemas.microsoft.com/office/powerpoint/2010/main" val="29857051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eaLnBrk="1" hangingPunct="1"/>
            <a:r>
              <a:rPr lang="en-US" dirty="0" smtClean="0"/>
              <a:t>Information foraging from memory</a:t>
            </a:r>
          </a:p>
        </p:txBody>
      </p:sp>
      <p:pic>
        <p:nvPicPr>
          <p:cNvPr id="7" name="R117-2007-06-15-VTE.wmv">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cstate="print"/>
          <a:srcRect/>
          <a:stretch>
            <a:fillRect/>
          </a:stretch>
        </p:blipFill>
        <p:spPr>
          <a:xfrm>
            <a:off x="1676400" y="2242640"/>
            <a:ext cx="5588000" cy="4191000"/>
          </a:xfrm>
        </p:spPr>
      </p:pic>
      <p:sp>
        <p:nvSpPr>
          <p:cNvPr id="5" name="Content Placeholder 2"/>
          <p:cNvSpPr txBox="1">
            <a:spLocks/>
          </p:cNvSpPr>
          <p:nvPr/>
        </p:nvSpPr>
        <p:spPr>
          <a:xfrm>
            <a:off x="457200" y="721819"/>
            <a:ext cx="8229600" cy="571182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t>Vicarious train and error (VTE)</a:t>
            </a:r>
          </a:p>
          <a:p>
            <a:pPr lvl="1"/>
            <a:r>
              <a:rPr lang="en-US" dirty="0" smtClean="0"/>
              <a:t>This idiosyncratic behavior suggests that the animal is vicariously testing its options by sampling from memory.</a:t>
            </a:r>
            <a:endParaRPr lang="en-US" dirty="0"/>
          </a:p>
        </p:txBody>
      </p:sp>
    </p:spTree>
    <p:extLst>
      <p:ext uri="{BB962C8B-B14F-4D97-AF65-F5344CB8AC3E}">
        <p14:creationId xmlns:p14="http://schemas.microsoft.com/office/powerpoint/2010/main" val="35318719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457200" y="747889"/>
            <a:ext cx="8077200" cy="5348111"/>
          </a:xfrm>
        </p:spPr>
        <p:txBody>
          <a:bodyPr>
            <a:normAutofit/>
          </a:bodyPr>
          <a:lstStyle/>
          <a:p>
            <a:pPr>
              <a:lnSpc>
                <a:spcPct val="90000"/>
              </a:lnSpc>
            </a:pPr>
            <a:r>
              <a:rPr lang="en-US" dirty="0" smtClean="0"/>
              <a:t>VTE-like spatial dynamics</a:t>
            </a:r>
          </a:p>
          <a:p>
            <a:pPr lvl="1" eaLnBrk="1" hangingPunct="1">
              <a:lnSpc>
                <a:spcPct val="90000"/>
              </a:lnSpc>
            </a:pPr>
            <a:r>
              <a:rPr lang="en-US" dirty="0" smtClean="0"/>
              <a:t>Reconstruction (neural decoding) of the rat’s position moves ahead of the animal at choice points.</a:t>
            </a:r>
          </a:p>
          <a:p>
            <a:pPr lvl="1" eaLnBrk="1" hangingPunct="1">
              <a:lnSpc>
                <a:spcPct val="90000"/>
              </a:lnSpc>
            </a:pPr>
            <a:r>
              <a:rPr lang="en-US" dirty="0" smtClean="0"/>
              <a:t>This appears as noise.</a:t>
            </a:r>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r>
              <a:rPr lang="en-US" dirty="0" smtClean="0"/>
              <a:t>Spatial representations</a:t>
            </a:r>
            <a:br>
              <a:rPr lang="en-US" dirty="0" smtClean="0"/>
            </a:br>
            <a:r>
              <a:rPr lang="en-US" dirty="0" smtClean="0"/>
              <a:t>appear to sample the</a:t>
            </a:r>
            <a:br>
              <a:rPr lang="en-US" dirty="0" smtClean="0"/>
            </a:br>
            <a:r>
              <a:rPr lang="en-US" dirty="0" smtClean="0"/>
              <a:t>most informative parts of </a:t>
            </a:r>
            <a:br>
              <a:rPr lang="en-US" dirty="0" smtClean="0"/>
            </a:br>
            <a:r>
              <a:rPr lang="en-US" dirty="0" smtClean="0"/>
              <a:t>the </a:t>
            </a:r>
            <a:r>
              <a:rPr lang="en-US" i="1" dirty="0" smtClean="0"/>
              <a:t>memory space.</a:t>
            </a:r>
            <a:endParaRPr lang="en-US" dirty="0" smtClean="0"/>
          </a:p>
        </p:txBody>
      </p:sp>
      <p:pic>
        <p:nvPicPr>
          <p:cNvPr id="52228" name="R065-2005-06-17mt_sample01_bayes.avi">
            <a:hlinkClick r:id="" action="ppaction://media"/>
          </p:cNvPr>
          <p:cNvPicPr>
            <a:picLocks noGrp="1" noRot="1" noChangeAspect="1" noChangeArrowheads="1"/>
          </p:cNvPicPr>
          <p:nvPr>
            <p:ph sz="quarter" idx="2"/>
            <a:videoFile r:link="rId2"/>
            <p:extLst>
              <p:ext uri="{DAA4B4D4-6D71-4841-9C94-3DE7FCFB9230}">
                <p14:media xmlns:p14="http://schemas.microsoft.com/office/powerpoint/2010/main" r:link="rId1"/>
              </p:ext>
            </p:extLst>
          </p:nvPr>
        </p:nvPicPr>
        <p:blipFill>
          <a:blip r:embed="rId7"/>
          <a:srcRect/>
          <a:stretch>
            <a:fillRect/>
          </a:stretch>
        </p:blipFill>
        <p:spPr>
          <a:xfrm>
            <a:off x="6667500" y="2782888"/>
            <a:ext cx="0" cy="0"/>
          </a:xfrm>
        </p:spPr>
      </p:pic>
      <p:sp>
        <p:nvSpPr>
          <p:cNvPr id="23557" name="Text Box 6"/>
          <p:cNvSpPr txBox="1">
            <a:spLocks noChangeArrowheads="1"/>
          </p:cNvSpPr>
          <p:nvPr/>
        </p:nvSpPr>
        <p:spPr bwMode="auto">
          <a:xfrm>
            <a:off x="8153400" y="5105400"/>
            <a:ext cx="533400" cy="366713"/>
          </a:xfrm>
          <a:prstGeom prst="rect">
            <a:avLst/>
          </a:prstGeom>
          <a:noFill/>
          <a:ln w="9525">
            <a:noFill/>
            <a:miter lim="800000"/>
            <a:headEnd/>
            <a:tailEnd/>
          </a:ln>
        </p:spPr>
        <p:txBody>
          <a:bodyPr>
            <a:spAutoFit/>
          </a:bodyPr>
          <a:lstStyle/>
          <a:p>
            <a:pPr>
              <a:spcBef>
                <a:spcPct val="50000"/>
              </a:spcBef>
            </a:pPr>
            <a:r>
              <a:rPr lang="en-US">
                <a:solidFill>
                  <a:schemeClr val="bg1"/>
                </a:solidFill>
              </a:rPr>
              <a:t>HC</a:t>
            </a:r>
          </a:p>
        </p:txBody>
      </p:sp>
      <p:pic>
        <p:nvPicPr>
          <p:cNvPr id="10" name="R051-2004-09-06choicepoint_extended02none.avi">
            <a:hlinkClick r:id="" action="ppaction://media"/>
          </p:cNvPr>
          <p:cNvPicPr>
            <a:picLocks noGrp="1" noRot="1" noChangeAspect="1"/>
          </p:cNvPicPr>
          <p:nvPr>
            <p:ph sz="quarter" idx="3"/>
            <a:videoFile r:link="rId4"/>
            <p:extLst>
              <p:ext uri="{DAA4B4D4-6D71-4841-9C94-3DE7FCFB9230}">
                <p14:media xmlns:p14="http://schemas.microsoft.com/office/powerpoint/2010/main" r:link="rId3"/>
              </p:ext>
            </p:extLst>
          </p:nvPr>
        </p:nvPicPr>
        <p:blipFill>
          <a:blip r:embed="rId8" cstate="print"/>
          <a:srcRect/>
          <a:stretch>
            <a:fillRect/>
          </a:stretch>
        </p:blipFill>
        <p:spPr>
          <a:xfrm>
            <a:off x="4686300" y="2133600"/>
            <a:ext cx="4152900" cy="3276600"/>
          </a:xfrm>
        </p:spPr>
      </p:pic>
      <p:sp>
        <p:nvSpPr>
          <p:cNvPr id="9" name="Text Box 13"/>
          <p:cNvSpPr txBox="1">
            <a:spLocks noChangeArrowheads="1"/>
          </p:cNvSpPr>
          <p:nvPr/>
        </p:nvSpPr>
        <p:spPr bwMode="auto">
          <a:xfrm>
            <a:off x="4849491" y="6581001"/>
            <a:ext cx="3374193" cy="276999"/>
          </a:xfrm>
          <a:prstGeom prst="rect">
            <a:avLst/>
          </a:prstGeom>
          <a:noFill/>
          <a:ln w="9525">
            <a:noFill/>
            <a:miter lim="800000"/>
            <a:headEnd/>
            <a:tailEnd/>
          </a:ln>
        </p:spPr>
        <p:txBody>
          <a:bodyPr wrap="none">
            <a:spAutoFit/>
          </a:bodyPr>
          <a:lstStyle/>
          <a:p>
            <a:r>
              <a:rPr lang="en-US" sz="1200" b="0" dirty="0" smtClean="0">
                <a:latin typeface="+mn-lt"/>
              </a:rPr>
              <a:t>Johnson and Redish</a:t>
            </a:r>
            <a:r>
              <a:rPr lang="en-US" sz="1200" dirty="0" smtClean="0">
                <a:latin typeface="+mn-lt"/>
              </a:rPr>
              <a:t> (2007) </a:t>
            </a:r>
            <a:r>
              <a:rPr lang="en-US" sz="1200" i="1" dirty="0" smtClean="0">
                <a:latin typeface="+mn-lt"/>
              </a:rPr>
              <a:t>Journal of Neuroscience</a:t>
            </a:r>
            <a:endParaRPr lang="en-US" sz="1200" b="0" dirty="0">
              <a:latin typeface="+mn-lt"/>
            </a:endParaRPr>
          </a:p>
        </p:txBody>
      </p:sp>
      <p:pic>
        <p:nvPicPr>
          <p:cNvPr id="20482" name="Picture 2"/>
          <p:cNvPicPr>
            <a:picLocks noChangeAspect="1" noChangeArrowheads="1"/>
          </p:cNvPicPr>
          <p:nvPr/>
        </p:nvPicPr>
        <p:blipFill>
          <a:blip r:embed="rId9" cstate="print"/>
          <a:srcRect/>
          <a:stretch>
            <a:fillRect/>
          </a:stretch>
        </p:blipFill>
        <p:spPr bwMode="auto">
          <a:xfrm>
            <a:off x="1078088" y="2313164"/>
            <a:ext cx="2971800" cy="1733550"/>
          </a:xfrm>
          <a:prstGeom prst="rect">
            <a:avLst/>
          </a:prstGeom>
          <a:noFill/>
          <a:ln w="9525">
            <a:noFill/>
            <a:miter lim="800000"/>
            <a:headEnd/>
            <a:tailEnd/>
          </a:ln>
        </p:spPr>
      </p:pic>
      <p:sp>
        <p:nvSpPr>
          <p:cNvPr id="11" name="Rectangle 2"/>
          <p:cNvSpPr>
            <a:spLocks noGrp="1" noChangeArrowheads="1"/>
          </p:cNvSpPr>
          <p:nvPr>
            <p:ph type="title"/>
          </p:nvPr>
        </p:nvSpPr>
        <p:spPr>
          <a:xfrm>
            <a:off x="457200" y="11120"/>
            <a:ext cx="8229600" cy="546780"/>
          </a:xfrm>
        </p:spPr>
        <p:txBody>
          <a:bodyPr>
            <a:normAutofit fontScale="90000"/>
          </a:bodyPr>
          <a:lstStyle/>
          <a:p>
            <a:pPr eaLnBrk="1" hangingPunct="1"/>
            <a:r>
              <a:rPr lang="en-US" dirty="0" smtClean="0"/>
              <a:t>Information foraging from memory</a:t>
            </a:r>
          </a:p>
        </p:txBody>
      </p:sp>
    </p:spTree>
    <p:extLst>
      <p:ext uri="{BB962C8B-B14F-4D97-AF65-F5344CB8AC3E}">
        <p14:creationId xmlns:p14="http://schemas.microsoft.com/office/powerpoint/2010/main" val="2094404458"/>
      </p:ext>
    </p:extLst>
  </p:cSld>
  <p:clrMapOvr>
    <a:masterClrMapping/>
  </p:clrMapOvr>
  <p:timing>
    <p:tnLst>
      <p:par>
        <p:cTn xmlns:p14="http://schemas.microsoft.com/office/powerpoint/2010/mai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52228"/>
                </p:tgtEl>
              </p:cMediaNode>
            </p:vide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0"/>
                                        </p:tgtEl>
                                      </p:cBhvr>
                                    </p:cmd>
                                  </p:childTnLst>
                                </p:cTn>
                              </p:par>
                            </p:childTnLst>
                          </p:cTn>
                        </p:par>
                      </p:childTnLst>
                    </p:cTn>
                  </p:par>
                </p:childTnLst>
              </p:cTn>
              <p:nextCondLst>
                <p:cond evt="onClick" delay="0">
                  <p:tgtEl>
                    <p:spTgt spid="10"/>
                  </p:tgtEl>
                </p:cond>
              </p:nextCondLst>
            </p:seq>
            <p:video>
              <p:cMediaNode>
                <p:cTn id="8"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Information foraging from memory</a:t>
            </a:r>
            <a:endParaRPr lang="en-US" dirty="0"/>
          </a:p>
        </p:txBody>
      </p:sp>
      <p:sp>
        <p:nvSpPr>
          <p:cNvPr id="3" name="Content Placeholder 2"/>
          <p:cNvSpPr>
            <a:spLocks noGrp="1"/>
          </p:cNvSpPr>
          <p:nvPr>
            <p:ph idx="1"/>
          </p:nvPr>
        </p:nvSpPr>
        <p:spPr/>
        <p:txBody>
          <a:bodyPr/>
          <a:lstStyle/>
          <a:p>
            <a:r>
              <a:rPr lang="en-US" dirty="0" smtClean="0"/>
              <a:t>Efficient memory sampling should reflect learning</a:t>
            </a:r>
          </a:p>
          <a:p>
            <a:pPr lvl="1"/>
            <a:r>
              <a:rPr lang="en-US" dirty="0" smtClean="0"/>
              <a:t>Non-local sampling should reflect behaviorally observable sampling behavior such as VTE.</a:t>
            </a:r>
          </a:p>
          <a:p>
            <a:pPr lvl="1"/>
            <a:r>
              <a:rPr lang="en-US" dirty="0" smtClean="0"/>
              <a:t>It does.</a:t>
            </a:r>
            <a:endParaRPr lang="en-US" dirty="0"/>
          </a:p>
        </p:txBody>
      </p:sp>
      <p:pic>
        <p:nvPicPr>
          <p:cNvPr id="8" name="Picture 5"/>
          <p:cNvPicPr>
            <a:picLocks noChangeAspect="1" noChangeArrowheads="1"/>
          </p:cNvPicPr>
          <p:nvPr/>
        </p:nvPicPr>
        <p:blipFill>
          <a:blip r:embed="rId2" cstate="print"/>
          <a:srcRect b="52215"/>
          <a:stretch>
            <a:fillRect/>
          </a:stretch>
        </p:blipFill>
        <p:spPr bwMode="auto">
          <a:xfrm>
            <a:off x="-55323" y="2229556"/>
            <a:ext cx="9198162" cy="3175000"/>
          </a:xfrm>
          <a:prstGeom prst="rect">
            <a:avLst/>
          </a:prstGeom>
          <a:noFill/>
          <a:ln w="9525">
            <a:noFill/>
            <a:miter lim="800000"/>
            <a:headEnd/>
            <a:tailEnd/>
          </a:ln>
        </p:spPr>
      </p:pic>
      <p:sp>
        <p:nvSpPr>
          <p:cNvPr id="9" name="Text Box 13"/>
          <p:cNvSpPr txBox="1">
            <a:spLocks noChangeArrowheads="1"/>
          </p:cNvSpPr>
          <p:nvPr/>
        </p:nvSpPr>
        <p:spPr bwMode="auto">
          <a:xfrm>
            <a:off x="4849491" y="6581001"/>
            <a:ext cx="3374193" cy="276999"/>
          </a:xfrm>
          <a:prstGeom prst="rect">
            <a:avLst/>
          </a:prstGeom>
          <a:noFill/>
          <a:ln w="9525">
            <a:noFill/>
            <a:miter lim="800000"/>
            <a:headEnd/>
            <a:tailEnd/>
          </a:ln>
        </p:spPr>
        <p:txBody>
          <a:bodyPr wrap="none">
            <a:spAutoFit/>
          </a:bodyPr>
          <a:lstStyle/>
          <a:p>
            <a:r>
              <a:rPr lang="en-US" sz="1200" b="0" dirty="0" smtClean="0">
                <a:latin typeface="+mn-lt"/>
              </a:rPr>
              <a:t>Johnson and Redish</a:t>
            </a:r>
            <a:r>
              <a:rPr lang="en-US" sz="1200" dirty="0" smtClean="0">
                <a:latin typeface="+mn-lt"/>
              </a:rPr>
              <a:t> (2007) </a:t>
            </a:r>
            <a:r>
              <a:rPr lang="en-US" sz="1200" i="1" dirty="0" smtClean="0">
                <a:latin typeface="+mn-lt"/>
              </a:rPr>
              <a:t>Journal of Neuroscience</a:t>
            </a:r>
            <a:endParaRPr lang="en-US" sz="1200" b="0" dirty="0">
              <a:latin typeface="+mn-lt"/>
            </a:endParaRPr>
          </a:p>
        </p:txBody>
      </p:sp>
    </p:spTree>
    <p:extLst>
      <p:ext uri="{BB962C8B-B14F-4D97-AF65-F5344CB8AC3E}">
        <p14:creationId xmlns:p14="http://schemas.microsoft.com/office/powerpoint/2010/main" val="27644594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learning summary</a:t>
            </a:r>
            <a:endParaRPr lang="en-US" dirty="0"/>
          </a:p>
        </p:txBody>
      </p:sp>
      <p:sp>
        <p:nvSpPr>
          <p:cNvPr id="3" name="Content Placeholder 2"/>
          <p:cNvSpPr>
            <a:spLocks noGrp="1"/>
          </p:cNvSpPr>
          <p:nvPr>
            <p:ph idx="1"/>
          </p:nvPr>
        </p:nvSpPr>
        <p:spPr/>
        <p:txBody>
          <a:bodyPr/>
          <a:lstStyle/>
          <a:p>
            <a:r>
              <a:rPr lang="en-US" dirty="0" smtClean="0"/>
              <a:t>Generative Bayesian learning</a:t>
            </a:r>
          </a:p>
          <a:p>
            <a:pPr lvl="1"/>
            <a:r>
              <a:rPr lang="en-US" dirty="0" smtClean="0"/>
              <a:t>Generative Bayesian learning suggests that a set of latent causes lead to task observations (stimuli and </a:t>
            </a:r>
            <a:r>
              <a:rPr lang="en-US" dirty="0" err="1" smtClean="0"/>
              <a:t>reinforcers</a:t>
            </a:r>
            <a:r>
              <a:rPr lang="en-US" dirty="0" smtClean="0"/>
              <a:t>).</a:t>
            </a:r>
          </a:p>
          <a:p>
            <a:pPr lvl="1"/>
            <a:r>
              <a:rPr lang="en-US" dirty="0" smtClean="0"/>
              <a:t>These models capture learning dynamics on many tasks ranging from classical conditioning in rodents to high-level language information organization in children.</a:t>
            </a:r>
          </a:p>
          <a:p>
            <a:pPr lvl="1"/>
            <a:endParaRPr lang="en-US" dirty="0"/>
          </a:p>
          <a:p>
            <a:r>
              <a:rPr lang="en-US" dirty="0" smtClean="0"/>
              <a:t>Information foraging</a:t>
            </a:r>
          </a:p>
          <a:p>
            <a:pPr lvl="1"/>
            <a:r>
              <a:rPr lang="en-US" dirty="0" smtClean="0"/>
              <a:t>Simple exploration is guided by the KL divergence (or similar metric) for the Bayesian update.  This is the information gain by the observation.</a:t>
            </a:r>
          </a:p>
          <a:p>
            <a:pPr lvl="1"/>
            <a:r>
              <a:rPr lang="en-US" dirty="0" smtClean="0"/>
              <a:t>Directed exploration is guided by an expected KL divergence.  This is the information expected to be gained at any location.  It can be used in place of a value function to guide sampling.</a:t>
            </a:r>
          </a:p>
          <a:p>
            <a:pPr lvl="1"/>
            <a:endParaRPr lang="en-US" dirty="0" smtClean="0"/>
          </a:p>
        </p:txBody>
      </p:sp>
    </p:spTree>
    <p:extLst>
      <p:ext uri="{BB962C8B-B14F-4D97-AF65-F5344CB8AC3E}">
        <p14:creationId xmlns:p14="http://schemas.microsoft.com/office/powerpoint/2010/main" val="254925312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learning summary</a:t>
            </a:r>
            <a:endParaRPr lang="en-US" dirty="0"/>
          </a:p>
        </p:txBody>
      </p:sp>
      <p:sp>
        <p:nvSpPr>
          <p:cNvPr id="3" name="Content Placeholder 2"/>
          <p:cNvSpPr>
            <a:spLocks noGrp="1"/>
          </p:cNvSpPr>
          <p:nvPr>
            <p:ph idx="1"/>
          </p:nvPr>
        </p:nvSpPr>
        <p:spPr/>
        <p:txBody>
          <a:bodyPr/>
          <a:lstStyle/>
          <a:p>
            <a:r>
              <a:rPr lang="en-US" dirty="0" smtClean="0"/>
              <a:t>The Bayesian brain</a:t>
            </a:r>
          </a:p>
          <a:p>
            <a:pPr lvl="1"/>
            <a:r>
              <a:rPr lang="en-US" dirty="0" smtClean="0"/>
              <a:t>The hippocampus (along with frontal cortices) appears to play a central role in generative Bayesian learning.</a:t>
            </a:r>
          </a:p>
          <a:p>
            <a:pPr lvl="1"/>
            <a:r>
              <a:rPr lang="en-US" dirty="0" err="1" smtClean="0"/>
              <a:t>Gershman</a:t>
            </a:r>
            <a:r>
              <a:rPr lang="en-US" dirty="0" smtClean="0"/>
              <a:t>, </a:t>
            </a:r>
            <a:r>
              <a:rPr lang="en-US" dirty="0" err="1" smtClean="0"/>
              <a:t>Blei</a:t>
            </a:r>
            <a:r>
              <a:rPr lang="en-US" dirty="0" smtClean="0"/>
              <a:t>, and </a:t>
            </a:r>
            <a:r>
              <a:rPr lang="en-US" dirty="0" err="1" smtClean="0"/>
              <a:t>Niv’s</a:t>
            </a:r>
            <a:r>
              <a:rPr lang="en-US" dirty="0" smtClean="0"/>
              <a:t> (2010) model suggests that the hippocampus is critical for positing new latent causes.</a:t>
            </a:r>
          </a:p>
          <a:p>
            <a:pPr lvl="1"/>
            <a:r>
              <a:rPr lang="en-US" dirty="0" smtClean="0"/>
              <a:t>Findings by </a:t>
            </a:r>
            <a:r>
              <a:rPr lang="en-US" dirty="0" err="1" smtClean="0"/>
              <a:t>Eacott</a:t>
            </a:r>
            <a:r>
              <a:rPr lang="en-US" dirty="0" smtClean="0"/>
              <a:t> et al. (2005) and Johnson and </a:t>
            </a:r>
            <a:r>
              <a:rPr lang="en-US" dirty="0" err="1" smtClean="0"/>
              <a:t>Schrater</a:t>
            </a:r>
            <a:r>
              <a:rPr lang="en-US" dirty="0" smtClean="0"/>
              <a:t> (2012) suggest that the hippocampus underlies directed exploration.</a:t>
            </a:r>
          </a:p>
          <a:p>
            <a:pPr lvl="1"/>
            <a:r>
              <a:rPr lang="en-US" dirty="0" smtClean="0"/>
              <a:t>Findings by </a:t>
            </a:r>
            <a:r>
              <a:rPr lang="en-US" dirty="0" err="1" smtClean="0"/>
              <a:t>Tolman</a:t>
            </a:r>
            <a:r>
              <a:rPr lang="en-US" dirty="0" smtClean="0"/>
              <a:t> (1948, behavior) and Johnson and </a:t>
            </a:r>
            <a:r>
              <a:rPr lang="en-US" dirty="0" err="1" smtClean="0"/>
              <a:t>Redish</a:t>
            </a:r>
            <a:r>
              <a:rPr lang="en-US" dirty="0" smtClean="0"/>
              <a:t> (2007, neurophysiology) suggest that hippocampal place cell dynamics potentially allow animals to vicariously sample from different latent causes.</a:t>
            </a:r>
          </a:p>
          <a:p>
            <a:pPr lvl="1"/>
            <a:endParaRPr lang="en-US" dirty="0"/>
          </a:p>
        </p:txBody>
      </p:sp>
    </p:spTree>
    <p:extLst>
      <p:ext uri="{BB962C8B-B14F-4D97-AF65-F5344CB8AC3E}">
        <p14:creationId xmlns:p14="http://schemas.microsoft.com/office/powerpoint/2010/main" val="12523993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a:t>
            </a:r>
            <a:endParaRPr lang="en-US" dirty="0"/>
          </a:p>
        </p:txBody>
      </p:sp>
      <p:sp>
        <p:nvSpPr>
          <p:cNvPr id="3" name="Content Placeholder 2"/>
          <p:cNvSpPr>
            <a:spLocks noGrp="1"/>
          </p:cNvSpPr>
          <p:nvPr>
            <p:ph idx="1"/>
          </p:nvPr>
        </p:nvSpPr>
        <p:spPr/>
        <p:txBody>
          <a:bodyPr>
            <a:normAutofit/>
          </a:bodyPr>
          <a:lstStyle/>
          <a:p>
            <a:r>
              <a:rPr lang="en-US" dirty="0" smtClean="0"/>
              <a:t>Option 1: Classical approaches to conditioning</a:t>
            </a:r>
          </a:p>
          <a:p>
            <a:pPr lvl="1"/>
            <a:r>
              <a:rPr lang="en-US" dirty="0" smtClean="0"/>
              <a:t>The associative approach (</a:t>
            </a:r>
            <a:r>
              <a:rPr lang="en-US" dirty="0" err="1" smtClean="0"/>
              <a:t>ala</a:t>
            </a:r>
            <a:r>
              <a:rPr lang="en-US" dirty="0" smtClean="0"/>
              <a:t> </a:t>
            </a:r>
            <a:r>
              <a:rPr lang="en-US" dirty="0" err="1" smtClean="0"/>
              <a:t>Rescorla</a:t>
            </a:r>
            <a:r>
              <a:rPr lang="en-US" dirty="0" smtClean="0"/>
              <a:t>-Wagner or Pearce-Hall)</a:t>
            </a:r>
          </a:p>
          <a:p>
            <a:pPr lvl="2"/>
            <a:r>
              <a:rPr lang="en-US" dirty="0" smtClean="0"/>
              <a:t>The associative strength for stimulus </a:t>
            </a:r>
            <a:r>
              <a:rPr lang="en-US" i="1" dirty="0" err="1" smtClean="0">
                <a:latin typeface="Times"/>
                <a:cs typeface="Times"/>
              </a:rPr>
              <a:t>i</a:t>
            </a:r>
            <a:r>
              <a:rPr lang="en-US" dirty="0" smtClean="0"/>
              <a:t> at time t is </a:t>
            </a:r>
            <a:r>
              <a:rPr lang="en-US" i="1" dirty="0" smtClean="0">
                <a:latin typeface="Times"/>
                <a:cs typeface="Times"/>
              </a:rPr>
              <a:t>V</a:t>
            </a:r>
            <a:r>
              <a:rPr lang="en-US" i="1" baseline="-25000" dirty="0" smtClean="0">
                <a:latin typeface="Times"/>
                <a:cs typeface="Times"/>
              </a:rPr>
              <a:t>i</a:t>
            </a:r>
            <a:r>
              <a:rPr lang="en-US" i="1" dirty="0" smtClean="0">
                <a:latin typeface="Times"/>
                <a:cs typeface="Times"/>
              </a:rPr>
              <a:t>(t)</a:t>
            </a:r>
            <a:r>
              <a:rPr lang="en-US" dirty="0"/>
              <a:t> </a:t>
            </a:r>
            <a:r>
              <a:rPr lang="en-US" dirty="0" smtClean="0"/>
              <a:t>predicts the likelihood of the USC give the particular CS; the magnitude of reinforcement at time t is </a:t>
            </a:r>
            <a:r>
              <a:rPr lang="en-US" i="1" dirty="0" smtClean="0">
                <a:latin typeface="Symbol" charset="2"/>
                <a:cs typeface="Symbol" charset="2"/>
              </a:rPr>
              <a:t>l</a:t>
            </a:r>
            <a:r>
              <a:rPr lang="en-US" i="1" dirty="0" smtClean="0">
                <a:latin typeface="Times"/>
                <a:cs typeface="Times"/>
              </a:rPr>
              <a:t>(t)</a:t>
            </a:r>
            <a:r>
              <a:rPr lang="en-US" dirty="0" smtClean="0"/>
              <a:t>.</a:t>
            </a:r>
          </a:p>
          <a:p>
            <a:pPr lvl="2"/>
            <a:endParaRPr lang="en-US" dirty="0"/>
          </a:p>
          <a:p>
            <a:pPr lvl="2"/>
            <a:endParaRPr lang="en-US" dirty="0" smtClean="0"/>
          </a:p>
          <a:p>
            <a:pPr lvl="2"/>
            <a:endParaRPr lang="en-US" dirty="0"/>
          </a:p>
          <a:p>
            <a:pPr lvl="2"/>
            <a:endParaRPr lang="en-US" dirty="0" smtClean="0"/>
          </a:p>
          <a:p>
            <a:pPr lvl="2"/>
            <a:endParaRPr lang="en-US" dirty="0" smtClean="0"/>
          </a:p>
          <a:p>
            <a:pPr lvl="2"/>
            <a:r>
              <a:rPr lang="en-US" dirty="0" smtClean="0"/>
              <a:t>The notion of “associability”</a:t>
            </a:r>
            <a:r>
              <a:rPr lang="en-US" i="1" dirty="0">
                <a:latin typeface="Symbol" charset="2"/>
                <a:cs typeface="Symbol" charset="2"/>
              </a:rPr>
              <a:t> </a:t>
            </a:r>
            <a:r>
              <a:rPr lang="en-US" i="1" dirty="0" err="1" smtClean="0">
                <a:latin typeface="Symbol" charset="2"/>
                <a:cs typeface="Symbol" charset="2"/>
              </a:rPr>
              <a:t>a</a:t>
            </a:r>
            <a:r>
              <a:rPr lang="en-US" i="1" baseline="-25000" dirty="0" err="1" smtClean="0">
                <a:latin typeface="Times"/>
                <a:cs typeface="Times"/>
              </a:rPr>
              <a:t>i</a:t>
            </a:r>
            <a:r>
              <a:rPr lang="en-US" i="1" dirty="0">
                <a:latin typeface="Times"/>
                <a:cs typeface="Times"/>
              </a:rPr>
              <a:t>(</a:t>
            </a:r>
            <a:r>
              <a:rPr lang="en-US" i="1" dirty="0" smtClean="0">
                <a:latin typeface="Times"/>
                <a:cs typeface="Times"/>
              </a:rPr>
              <a:t>t)</a:t>
            </a:r>
            <a:r>
              <a:rPr lang="en-US" dirty="0" smtClean="0"/>
              <a:t> is used to describe how quickly a particular stimulus will be associated with a particular outcome.</a:t>
            </a:r>
          </a:p>
          <a:p>
            <a:pPr lvl="2"/>
            <a:endParaRPr lang="en-US" dirty="0"/>
          </a:p>
          <a:p>
            <a:pPr lvl="2"/>
            <a:r>
              <a:rPr lang="en-US" dirty="0" smtClean="0"/>
              <a:t>Example: A sudden bright flashing light is highly salient and unexpected. As a result it has a high associativity and will be quickly associated with a change in reward contingencies.</a:t>
            </a:r>
            <a:endParaRPr lang="en-US" dirty="0"/>
          </a:p>
        </p:txBody>
      </p:sp>
      <p:grpSp>
        <p:nvGrpSpPr>
          <p:cNvPr id="10" name="Group 9"/>
          <p:cNvGrpSpPr/>
          <p:nvPr/>
        </p:nvGrpSpPr>
        <p:grpSpPr>
          <a:xfrm>
            <a:off x="1551338" y="2423304"/>
            <a:ext cx="4658423" cy="1507536"/>
            <a:chOff x="1551338" y="2169306"/>
            <a:chExt cx="4658423" cy="1507536"/>
          </a:xfrm>
        </p:grpSpPr>
        <p:pic>
          <p:nvPicPr>
            <p:cNvPr id="7" name="Picture 6"/>
            <p:cNvPicPr>
              <a:picLocks noChangeAspect="1"/>
            </p:cNvPicPr>
            <p:nvPr/>
          </p:nvPicPr>
          <p:blipFill>
            <a:blip r:embed="rId3"/>
            <a:stretch>
              <a:fillRect/>
            </a:stretch>
          </p:blipFill>
          <p:spPr>
            <a:xfrm>
              <a:off x="1551338" y="2169306"/>
              <a:ext cx="4658423" cy="1507536"/>
            </a:xfrm>
            <a:prstGeom prst="rect">
              <a:avLst/>
            </a:prstGeom>
          </p:spPr>
        </p:pic>
        <p:sp>
          <p:nvSpPr>
            <p:cNvPr id="9" name="Rectangle 8"/>
            <p:cNvSpPr/>
            <p:nvPr/>
          </p:nvSpPr>
          <p:spPr>
            <a:xfrm>
              <a:off x="3513658" y="2169306"/>
              <a:ext cx="2611437" cy="4412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8" name="Picture 7"/>
          <p:cNvPicPr>
            <a:picLocks noChangeAspect="1"/>
          </p:cNvPicPr>
          <p:nvPr/>
        </p:nvPicPr>
        <p:blipFill>
          <a:blip r:embed="rId4"/>
          <a:stretch>
            <a:fillRect/>
          </a:stretch>
        </p:blipFill>
        <p:spPr>
          <a:xfrm>
            <a:off x="4596947" y="2470213"/>
            <a:ext cx="3601085" cy="1460627"/>
          </a:xfrm>
          <a:prstGeom prst="rect">
            <a:avLst/>
          </a:prstGeom>
        </p:spPr>
      </p:pic>
    </p:spTree>
    <p:extLst>
      <p:ext uri="{BB962C8B-B14F-4D97-AF65-F5344CB8AC3E}">
        <p14:creationId xmlns:p14="http://schemas.microsoft.com/office/powerpoint/2010/main" val="90666748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Schemas in the hippocampus</a:t>
            </a:r>
            <a:endParaRPr lang="en-US" dirty="0"/>
          </a:p>
        </p:txBody>
      </p:sp>
      <p:sp>
        <p:nvSpPr>
          <p:cNvPr id="3" name="Content Placeholder 2"/>
          <p:cNvSpPr>
            <a:spLocks noGrp="1"/>
          </p:cNvSpPr>
          <p:nvPr>
            <p:ph idx="1"/>
          </p:nvPr>
        </p:nvSpPr>
        <p:spPr>
          <a:xfrm>
            <a:off x="457200" y="721819"/>
            <a:ext cx="8229600" cy="6015865"/>
          </a:xfrm>
        </p:spPr>
        <p:txBody>
          <a:bodyPr>
            <a:normAutofit/>
          </a:bodyPr>
          <a:lstStyle/>
          <a:p>
            <a:r>
              <a:rPr lang="en-US" dirty="0" smtClean="0"/>
              <a:t>Motivation</a:t>
            </a:r>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r>
              <a:rPr lang="en-US" dirty="0" smtClean="0"/>
              <a:t>Question:</a:t>
            </a:r>
          </a:p>
          <a:p>
            <a:pPr lvl="1"/>
            <a:r>
              <a:rPr lang="en-US" dirty="0"/>
              <a:t>Why did the position reconstructed from hippocampal place cell activity move to the particular locations it did?</a:t>
            </a:r>
          </a:p>
          <a:p>
            <a:r>
              <a:rPr lang="en-US" dirty="0" smtClean="0"/>
              <a:t>Answer:</a:t>
            </a:r>
          </a:p>
          <a:p>
            <a:pPr lvl="1"/>
            <a:r>
              <a:rPr lang="en-US" dirty="0" smtClean="0"/>
              <a:t>The animal uses schemas to navigate through a memory space.</a:t>
            </a:r>
          </a:p>
        </p:txBody>
      </p:sp>
      <p:grpSp>
        <p:nvGrpSpPr>
          <p:cNvPr id="32" name="Group 31"/>
          <p:cNvGrpSpPr/>
          <p:nvPr/>
        </p:nvGrpSpPr>
        <p:grpSpPr>
          <a:xfrm>
            <a:off x="628319" y="1969164"/>
            <a:ext cx="3382210" cy="1919683"/>
            <a:chOff x="601578" y="2264634"/>
            <a:chExt cx="3382210" cy="1919683"/>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1578" y="2410326"/>
              <a:ext cx="3368842" cy="1600200"/>
            </a:xfrm>
            <a:prstGeom prst="rect">
              <a:avLst/>
            </a:prstGeom>
            <a:noFill/>
            <a:ln w="9525">
              <a:noFill/>
              <a:miter lim="800000"/>
              <a:headEnd/>
              <a:tailEnd/>
            </a:ln>
          </p:spPr>
        </p:pic>
        <p:cxnSp>
          <p:nvCxnSpPr>
            <p:cNvPr id="7" name="Straight Connector 6"/>
            <p:cNvCxnSpPr/>
            <p:nvPr/>
          </p:nvCxnSpPr>
          <p:spPr>
            <a:xfrm>
              <a:off x="882315" y="4184316"/>
              <a:ext cx="3101473" cy="1"/>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1578" y="2753895"/>
              <a:ext cx="1082843" cy="89568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Rectangle 9"/>
            <p:cNvSpPr/>
            <p:nvPr/>
          </p:nvSpPr>
          <p:spPr>
            <a:xfrm>
              <a:off x="2900945" y="2753895"/>
              <a:ext cx="1082843" cy="89568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1" name="Straight Connector 10"/>
            <p:cNvCxnSpPr/>
            <p:nvPr/>
          </p:nvCxnSpPr>
          <p:spPr>
            <a:xfrm>
              <a:off x="882315" y="3548004"/>
              <a:ext cx="12833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820737" y="3548004"/>
              <a:ext cx="108284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6200000">
              <a:off x="1523999" y="2906319"/>
              <a:ext cx="12833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2700420" y="2264635"/>
              <a:ext cx="2" cy="756628"/>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Text Box 13"/>
          <p:cNvSpPr txBox="1">
            <a:spLocks noChangeArrowheads="1"/>
          </p:cNvSpPr>
          <p:nvPr/>
        </p:nvSpPr>
        <p:spPr bwMode="auto">
          <a:xfrm>
            <a:off x="6126861" y="6599184"/>
            <a:ext cx="2864887" cy="276999"/>
          </a:xfrm>
          <a:prstGeom prst="rect">
            <a:avLst/>
          </a:prstGeom>
          <a:noFill/>
          <a:ln w="9525">
            <a:noFill/>
            <a:miter lim="800000"/>
            <a:headEnd/>
            <a:tailEnd/>
          </a:ln>
        </p:spPr>
        <p:txBody>
          <a:bodyPr wrap="none">
            <a:spAutoFit/>
          </a:bodyPr>
          <a:lstStyle/>
          <a:p>
            <a:r>
              <a:rPr lang="en-US" sz="1200" b="0" dirty="0" smtClean="0">
                <a:latin typeface="+mn-lt"/>
              </a:rPr>
              <a:t>Johnson and </a:t>
            </a:r>
            <a:r>
              <a:rPr lang="en-US" sz="1200" b="0" dirty="0" err="1" smtClean="0">
                <a:latin typeface="+mn-lt"/>
              </a:rPr>
              <a:t>Redish</a:t>
            </a:r>
            <a:r>
              <a:rPr lang="en-US" sz="1200" b="0" dirty="0" smtClean="0">
                <a:latin typeface="+mn-lt"/>
              </a:rPr>
              <a:t> </a:t>
            </a:r>
            <a:r>
              <a:rPr lang="en-US" sz="1200" dirty="0" smtClean="0">
                <a:latin typeface="+mn-lt"/>
              </a:rPr>
              <a:t>(2007) </a:t>
            </a:r>
            <a:r>
              <a:rPr lang="en-US" sz="1200" i="1" dirty="0" smtClean="0">
                <a:latin typeface="+mn-lt"/>
              </a:rPr>
              <a:t>J </a:t>
            </a:r>
            <a:r>
              <a:rPr lang="en-US" sz="1200" i="1" dirty="0" err="1" smtClean="0">
                <a:latin typeface="+mn-lt"/>
              </a:rPr>
              <a:t>Neurosci</a:t>
            </a:r>
            <a:r>
              <a:rPr lang="en-US" sz="1200" i="1" dirty="0" smtClean="0">
                <a:latin typeface="+mn-lt"/>
              </a:rPr>
              <a:t>.</a:t>
            </a:r>
            <a:endParaRPr lang="en-US" sz="1200" b="0" dirty="0">
              <a:latin typeface="+mn-lt"/>
            </a:endParaRPr>
          </a:p>
        </p:txBody>
      </p:sp>
      <p:pic>
        <p:nvPicPr>
          <p:cNvPr id="6" name="Picture 5"/>
          <p:cNvPicPr>
            <a:picLocks noChangeAspect="1"/>
          </p:cNvPicPr>
          <p:nvPr/>
        </p:nvPicPr>
        <p:blipFill rotWithShape="1">
          <a:blip r:embed="rId4"/>
          <a:srcRect l="26219"/>
          <a:stretch/>
        </p:blipFill>
        <p:spPr>
          <a:xfrm>
            <a:off x="4115608" y="1474431"/>
            <a:ext cx="4734419" cy="2741870"/>
          </a:xfrm>
          <a:prstGeom prst="rect">
            <a:avLst/>
          </a:prstGeom>
        </p:spPr>
      </p:pic>
    </p:spTree>
    <p:extLst>
      <p:ext uri="{BB962C8B-B14F-4D97-AF65-F5344CB8AC3E}">
        <p14:creationId xmlns:p14="http://schemas.microsoft.com/office/powerpoint/2010/main" val="3256360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Schemas as structure learning</a:t>
            </a:r>
            <a:endParaRPr lang="en-US" dirty="0"/>
          </a:p>
        </p:txBody>
      </p:sp>
      <p:sp>
        <p:nvSpPr>
          <p:cNvPr id="3" name="Content Placeholder 2"/>
          <p:cNvSpPr>
            <a:spLocks noGrp="1"/>
          </p:cNvSpPr>
          <p:nvPr>
            <p:ph idx="1"/>
          </p:nvPr>
        </p:nvSpPr>
        <p:spPr/>
        <p:txBody>
          <a:bodyPr/>
          <a:lstStyle/>
          <a:p>
            <a:r>
              <a:rPr lang="en-US" dirty="0"/>
              <a:t>B</a:t>
            </a:r>
            <a:r>
              <a:rPr lang="en-US" dirty="0" smtClean="0"/>
              <a:t>ehavioral evidence for schemas</a:t>
            </a:r>
          </a:p>
          <a:p>
            <a:pPr lvl="1"/>
            <a:r>
              <a:rPr lang="en-US" dirty="0"/>
              <a:t>Schemas facilitate learning and consolidation</a:t>
            </a:r>
          </a:p>
          <a:p>
            <a:pPr lvl="2"/>
            <a:r>
              <a:rPr lang="en-US" dirty="0"/>
              <a:t>One-trial learning and speeded </a:t>
            </a:r>
            <a:r>
              <a:rPr lang="en-US" dirty="0" smtClean="0"/>
              <a:t>consolidation occur </a:t>
            </a:r>
            <a:r>
              <a:rPr lang="en-US" dirty="0"/>
              <a:t>after development of schemas </a:t>
            </a:r>
            <a:r>
              <a:rPr lang="en-US" sz="1600" dirty="0"/>
              <a:t>(</a:t>
            </a:r>
            <a:r>
              <a:rPr lang="en-US" sz="1600" dirty="0" err="1"/>
              <a:t>Tse</a:t>
            </a:r>
            <a:r>
              <a:rPr lang="en-US" sz="1600" dirty="0"/>
              <a:t> et al., 2007)</a:t>
            </a:r>
          </a:p>
          <a:p>
            <a:pPr lvl="2"/>
            <a:endParaRPr lang="en-US" sz="1600" dirty="0"/>
          </a:p>
          <a:p>
            <a:pPr lvl="1"/>
            <a:r>
              <a:rPr lang="en-US" dirty="0"/>
              <a:t>Schemas structure imagination and exploration</a:t>
            </a:r>
          </a:p>
          <a:p>
            <a:pPr lvl="2"/>
            <a:r>
              <a:rPr lang="en-US" dirty="0"/>
              <a:t>Hippocampal lesions compromise spontaneous generation of coherent imaginative episodes </a:t>
            </a:r>
            <a:r>
              <a:rPr lang="en-US" sz="1600" dirty="0"/>
              <a:t>(</a:t>
            </a:r>
            <a:r>
              <a:rPr lang="en-US" sz="1600" dirty="0" err="1"/>
              <a:t>Hassabis</a:t>
            </a:r>
            <a:r>
              <a:rPr lang="en-US" sz="1600" dirty="0"/>
              <a:t> and Maguire, 2007)</a:t>
            </a:r>
            <a:br>
              <a:rPr lang="en-US" sz="1600" dirty="0"/>
            </a:br>
            <a:endParaRPr lang="en-US" sz="1600" dirty="0"/>
          </a:p>
          <a:p>
            <a:pPr lvl="1"/>
            <a:r>
              <a:rPr lang="en-US" dirty="0" smtClean="0"/>
              <a:t>Schemas </a:t>
            </a:r>
            <a:r>
              <a:rPr lang="en-US" dirty="0"/>
              <a:t>capture statistical structure</a:t>
            </a:r>
          </a:p>
          <a:p>
            <a:pPr lvl="2"/>
            <a:r>
              <a:rPr lang="en-US" dirty="0"/>
              <a:t>Schemas and scripts organize information </a:t>
            </a:r>
            <a:r>
              <a:rPr lang="en-US" sz="1600" dirty="0"/>
              <a:t>(</a:t>
            </a:r>
            <a:r>
              <a:rPr lang="en-US" sz="1600" dirty="0" err="1"/>
              <a:t>Schank</a:t>
            </a:r>
            <a:r>
              <a:rPr lang="en-US" sz="1600" dirty="0"/>
              <a:t> and Abelson, 1977; Bower, </a:t>
            </a:r>
            <a:r>
              <a:rPr lang="en-US" sz="1600" dirty="0" err="1"/>
              <a:t>Bloack</a:t>
            </a:r>
            <a:r>
              <a:rPr lang="en-US" sz="1600" dirty="0"/>
              <a:t>, Turner, 1979</a:t>
            </a:r>
            <a:r>
              <a:rPr lang="en-US" sz="1600" dirty="0" smtClean="0"/>
              <a:t>)</a:t>
            </a:r>
          </a:p>
          <a:p>
            <a:pPr lvl="2"/>
            <a:endParaRPr lang="en-US" dirty="0"/>
          </a:p>
          <a:p>
            <a:pPr lvl="1"/>
            <a:r>
              <a:rPr lang="en-US" dirty="0" smtClean="0"/>
              <a:t>Schemas </a:t>
            </a:r>
            <a:r>
              <a:rPr lang="en-US" dirty="0"/>
              <a:t>cause interference on memory tasks</a:t>
            </a:r>
          </a:p>
          <a:p>
            <a:pPr lvl="2"/>
            <a:r>
              <a:rPr lang="en-US" dirty="0"/>
              <a:t>Activation of an inappropriate schema reduces memory performance</a:t>
            </a:r>
            <a:br>
              <a:rPr lang="en-US" dirty="0"/>
            </a:br>
            <a:r>
              <a:rPr lang="en-US" sz="1600" dirty="0"/>
              <a:t>(Bartlett, 1933</a:t>
            </a:r>
            <a:r>
              <a:rPr lang="en-US" sz="1600" dirty="0" smtClean="0"/>
              <a:t>)</a:t>
            </a:r>
            <a:endParaRPr lang="en-US" sz="1600" dirty="0"/>
          </a:p>
        </p:txBody>
      </p:sp>
    </p:spTree>
    <p:extLst>
      <p:ext uri="{BB962C8B-B14F-4D97-AF65-F5344CB8AC3E}">
        <p14:creationId xmlns:p14="http://schemas.microsoft.com/office/powerpoint/2010/main" val="687075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normAutofit/>
          </a:bodyPr>
          <a:lstStyle/>
          <a:p>
            <a:endParaRPr lang="en-US" sz="1800" dirty="0" smtClean="0"/>
          </a:p>
          <a:p>
            <a:endParaRPr lang="en-US" sz="1800" dirty="0"/>
          </a:p>
          <a:p>
            <a:endParaRPr lang="en-US" sz="1800" dirty="0" smtClean="0"/>
          </a:p>
          <a:p>
            <a:r>
              <a:rPr lang="en-US" sz="2800" dirty="0" smtClean="0"/>
              <a:t>Schemas contribute to single trial learning and fast memory consolidation</a:t>
            </a:r>
            <a:endParaRPr lang="en-US" sz="2800" dirty="0"/>
          </a:p>
        </p:txBody>
      </p:sp>
    </p:spTree>
    <p:extLst>
      <p:ext uri="{BB962C8B-B14F-4D97-AF65-F5344CB8AC3E}">
        <p14:creationId xmlns:p14="http://schemas.microsoft.com/office/powerpoint/2010/main" val="380319760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9" descr="F1.larg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3380692"/>
            <a:ext cx="7315200" cy="3453236"/>
          </a:xfrm>
          <a:prstGeom prst="rect">
            <a:avLst/>
          </a:prstGeom>
          <a:noFill/>
          <a:ln w="9525">
            <a:noFill/>
            <a:miter lim="800000"/>
            <a:headEnd/>
            <a:tailEnd/>
          </a:ln>
        </p:spPr>
      </p:pic>
      <p:sp>
        <p:nvSpPr>
          <p:cNvPr id="13" name="Rectangle 12"/>
          <p:cNvSpPr/>
          <p:nvPr/>
        </p:nvSpPr>
        <p:spPr>
          <a:xfrm>
            <a:off x="533400" y="6529128"/>
            <a:ext cx="457200" cy="32887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 name="Content Placeholder 9" descr="F1.lar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9769" y="640764"/>
            <a:ext cx="2670926" cy="2900344"/>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Schema learning</a:t>
            </a:r>
            <a:endParaRPr lang="en-US" dirty="0"/>
          </a:p>
        </p:txBody>
      </p:sp>
      <p:sp>
        <p:nvSpPr>
          <p:cNvPr id="5" name="Content Placeholder 4"/>
          <p:cNvSpPr>
            <a:spLocks noGrp="1"/>
          </p:cNvSpPr>
          <p:nvPr>
            <p:ph idx="1"/>
          </p:nvPr>
        </p:nvSpPr>
        <p:spPr/>
        <p:txBody>
          <a:bodyPr/>
          <a:lstStyle/>
          <a:p>
            <a:r>
              <a:rPr lang="en-GB" dirty="0"/>
              <a:t>The paired associate </a:t>
            </a:r>
            <a:r>
              <a:rPr lang="en-GB" dirty="0" smtClean="0"/>
              <a:t>task</a:t>
            </a:r>
          </a:p>
          <a:p>
            <a:pPr lvl="1"/>
            <a:r>
              <a:rPr lang="en-GB" dirty="0" smtClean="0"/>
              <a:t>Animals </a:t>
            </a:r>
            <a:r>
              <a:rPr lang="en-GB" dirty="0"/>
              <a:t>learn to associate a </a:t>
            </a:r>
            <a:r>
              <a:rPr lang="en-GB" dirty="0" err="1"/>
              <a:t>flavor</a:t>
            </a:r>
            <a:r>
              <a:rPr lang="en-GB" dirty="0"/>
              <a:t> cue</a:t>
            </a:r>
            <a:br>
              <a:rPr lang="en-GB" dirty="0"/>
            </a:br>
            <a:r>
              <a:rPr lang="en-GB" dirty="0"/>
              <a:t>with a reward </a:t>
            </a:r>
            <a:r>
              <a:rPr lang="en-GB" dirty="0" smtClean="0"/>
              <a:t>location</a:t>
            </a:r>
          </a:p>
          <a:p>
            <a:pPr lvl="1"/>
            <a:r>
              <a:rPr lang="en-GB" dirty="0"/>
              <a:t>A hippocampus dependent learning task</a:t>
            </a:r>
            <a:endParaRPr lang="en-US" dirty="0"/>
          </a:p>
          <a:p>
            <a:pPr lvl="1"/>
            <a:endParaRPr lang="en-US" dirty="0"/>
          </a:p>
          <a:p>
            <a:endParaRPr lang="en-US" dirty="0"/>
          </a:p>
        </p:txBody>
      </p:sp>
      <p:sp>
        <p:nvSpPr>
          <p:cNvPr id="9" name="Text Box 13"/>
          <p:cNvSpPr txBox="1">
            <a:spLocks noChangeArrowheads="1"/>
          </p:cNvSpPr>
          <p:nvPr/>
        </p:nvSpPr>
        <p:spPr bwMode="auto">
          <a:xfrm>
            <a:off x="6943605" y="6581001"/>
            <a:ext cx="1666995" cy="276999"/>
          </a:xfrm>
          <a:prstGeom prst="rect">
            <a:avLst/>
          </a:prstGeom>
          <a:noFill/>
          <a:ln w="9525">
            <a:noFill/>
            <a:miter lim="800000"/>
            <a:headEnd/>
            <a:tailEnd/>
          </a:ln>
        </p:spPr>
        <p:txBody>
          <a:bodyPr wrap="none">
            <a:spAutoFit/>
          </a:bodyPr>
          <a:lstStyle/>
          <a:p>
            <a:r>
              <a:rPr lang="en-US" sz="1200" b="0" dirty="0" err="1" smtClean="0">
                <a:latin typeface="+mn-lt"/>
              </a:rPr>
              <a:t>Tse</a:t>
            </a:r>
            <a:r>
              <a:rPr lang="en-US" sz="1200" b="0" dirty="0" smtClean="0">
                <a:latin typeface="+mn-lt"/>
              </a:rPr>
              <a:t> et al. </a:t>
            </a:r>
            <a:r>
              <a:rPr lang="en-US" sz="1200" dirty="0" smtClean="0">
                <a:latin typeface="+mn-lt"/>
              </a:rPr>
              <a:t>(2007) </a:t>
            </a:r>
            <a:r>
              <a:rPr lang="en-US" sz="1200" i="1" dirty="0" smtClean="0">
                <a:latin typeface="+mn-lt"/>
              </a:rPr>
              <a:t>Science</a:t>
            </a:r>
            <a:endParaRPr lang="en-US" sz="1200" b="0" dirty="0">
              <a:latin typeface="+mn-lt"/>
            </a:endParaRPr>
          </a:p>
        </p:txBody>
      </p:sp>
    </p:spTree>
    <p:extLst>
      <p:ext uri="{BB962C8B-B14F-4D97-AF65-F5344CB8AC3E}">
        <p14:creationId xmlns:p14="http://schemas.microsoft.com/office/powerpoint/2010/main" val="336138193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paired associate task</a:t>
            </a:r>
            <a:endParaRPr lang="en-US" dirty="0"/>
          </a:p>
        </p:txBody>
      </p:sp>
      <p:sp>
        <p:nvSpPr>
          <p:cNvPr id="3" name="Content Placeholder 2"/>
          <p:cNvSpPr>
            <a:spLocks noGrp="1"/>
          </p:cNvSpPr>
          <p:nvPr>
            <p:ph idx="1"/>
          </p:nvPr>
        </p:nvSpPr>
        <p:spPr/>
        <p:txBody>
          <a:bodyPr>
            <a:normAutofit/>
          </a:bodyPr>
          <a:lstStyle/>
          <a:p>
            <a:endParaRPr lang="en-GB" sz="2000" dirty="0" smtClean="0"/>
          </a:p>
          <a:p>
            <a:endParaRPr lang="en-GB" sz="2000" dirty="0" smtClean="0"/>
          </a:p>
          <a:p>
            <a:pPr>
              <a:buNone/>
            </a:pPr>
            <a:r>
              <a:rPr lang="en-GB" sz="2000" dirty="0" smtClean="0"/>
              <a:t>New PAs can be</a:t>
            </a:r>
            <a:br>
              <a:rPr lang="en-GB" sz="2000" dirty="0" smtClean="0"/>
            </a:br>
            <a:r>
              <a:rPr lang="en-GB" sz="2000" dirty="0" smtClean="0"/>
              <a:t>learned on a </a:t>
            </a:r>
            <a:r>
              <a:rPr lang="en-US" sz="2000" dirty="0" smtClean="0"/>
              <a:t/>
            </a:r>
            <a:br>
              <a:rPr lang="en-US" sz="2000" dirty="0" smtClean="0"/>
            </a:br>
            <a:r>
              <a:rPr lang="en-US" sz="2000" dirty="0" smtClean="0"/>
              <a:t>single trial</a:t>
            </a:r>
          </a:p>
          <a:p>
            <a:pPr>
              <a:buNone/>
            </a:pPr>
            <a:r>
              <a:rPr lang="en-GB" sz="2000" dirty="0" smtClean="0"/>
              <a:t>But only after an</a:t>
            </a:r>
            <a:br>
              <a:rPr lang="en-GB" sz="2000" dirty="0" smtClean="0"/>
            </a:br>
            <a:r>
              <a:rPr lang="en-GB" sz="2000" dirty="0" smtClean="0"/>
              <a:t>initial training</a:t>
            </a:r>
            <a:br>
              <a:rPr lang="en-GB" sz="2000" dirty="0" smtClean="0"/>
            </a:br>
            <a:r>
              <a:rPr lang="en-GB" sz="2000" dirty="0" smtClean="0"/>
              <a:t>period.</a:t>
            </a:r>
          </a:p>
        </p:txBody>
      </p:sp>
      <p:pic>
        <p:nvPicPr>
          <p:cNvPr id="2050" name="Picture 2"/>
          <p:cNvPicPr>
            <a:picLocks noChangeAspect="1" noChangeArrowheads="1"/>
          </p:cNvPicPr>
          <p:nvPr/>
        </p:nvPicPr>
        <p:blipFill>
          <a:blip r:embed="rId2" cstate="print"/>
          <a:srcRect/>
          <a:stretch>
            <a:fillRect/>
          </a:stretch>
        </p:blipFill>
        <p:spPr bwMode="auto">
          <a:xfrm>
            <a:off x="2661792" y="817184"/>
            <a:ext cx="6406008" cy="5894346"/>
          </a:xfrm>
          <a:prstGeom prst="rect">
            <a:avLst/>
          </a:prstGeom>
          <a:noFill/>
          <a:ln w="9525">
            <a:noFill/>
            <a:miter lim="800000"/>
            <a:headEnd/>
            <a:tailEnd/>
          </a:ln>
        </p:spPr>
      </p:pic>
      <p:sp>
        <p:nvSpPr>
          <p:cNvPr id="5" name="Text Box 13"/>
          <p:cNvSpPr txBox="1">
            <a:spLocks noChangeArrowheads="1"/>
          </p:cNvSpPr>
          <p:nvPr/>
        </p:nvSpPr>
        <p:spPr bwMode="auto">
          <a:xfrm>
            <a:off x="6943605" y="6581001"/>
            <a:ext cx="1666995" cy="276999"/>
          </a:xfrm>
          <a:prstGeom prst="rect">
            <a:avLst/>
          </a:prstGeom>
          <a:noFill/>
          <a:ln w="9525">
            <a:noFill/>
            <a:miter lim="800000"/>
            <a:headEnd/>
            <a:tailEnd/>
          </a:ln>
        </p:spPr>
        <p:txBody>
          <a:bodyPr wrap="none">
            <a:spAutoFit/>
          </a:bodyPr>
          <a:lstStyle/>
          <a:p>
            <a:r>
              <a:rPr lang="en-US" sz="1200" b="0" dirty="0" err="1" smtClean="0">
                <a:latin typeface="+mn-lt"/>
              </a:rPr>
              <a:t>Tse</a:t>
            </a:r>
            <a:r>
              <a:rPr lang="en-US" sz="1200" b="0" dirty="0" smtClean="0">
                <a:latin typeface="+mn-lt"/>
              </a:rPr>
              <a:t> et al. </a:t>
            </a:r>
            <a:r>
              <a:rPr lang="en-US" sz="1200" dirty="0" smtClean="0">
                <a:latin typeface="+mn-lt"/>
              </a:rPr>
              <a:t>(2007) </a:t>
            </a:r>
            <a:r>
              <a:rPr lang="en-US" sz="1200" i="1" dirty="0" smtClean="0">
                <a:latin typeface="+mn-lt"/>
              </a:rPr>
              <a:t>Science</a:t>
            </a:r>
            <a:endParaRPr lang="en-US" sz="1200" b="0" dirty="0">
              <a:latin typeface="+mn-lt"/>
            </a:endParaRPr>
          </a:p>
        </p:txBody>
      </p:sp>
    </p:spTree>
    <p:extLst>
      <p:ext uri="{BB962C8B-B14F-4D97-AF65-F5344CB8AC3E}">
        <p14:creationId xmlns:p14="http://schemas.microsoft.com/office/powerpoint/2010/main" val="120007158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paired associate task</a:t>
            </a:r>
            <a:endParaRPr lang="en-US" dirty="0"/>
          </a:p>
        </p:txBody>
      </p:sp>
      <p:sp>
        <p:nvSpPr>
          <p:cNvPr id="3" name="Content Placeholder 2"/>
          <p:cNvSpPr>
            <a:spLocks noGrp="1"/>
          </p:cNvSpPr>
          <p:nvPr>
            <p:ph idx="1"/>
          </p:nvPr>
        </p:nvSpPr>
        <p:spPr/>
        <p:txBody>
          <a:bodyPr/>
          <a:lstStyle/>
          <a:p>
            <a:r>
              <a:rPr lang="en-US" dirty="0" smtClean="0"/>
              <a:t>Fast consolidation</a:t>
            </a:r>
          </a:p>
          <a:p>
            <a:pPr lvl="1"/>
            <a:r>
              <a:rPr lang="en-US" dirty="0" smtClean="0"/>
              <a:t>Hippocampal lesions </a:t>
            </a:r>
            <a:r>
              <a:rPr lang="en-US" dirty="0"/>
              <a:t>48 hours after </a:t>
            </a:r>
            <a:r>
              <a:rPr lang="en-US" dirty="0" smtClean="0"/>
              <a:t>a single </a:t>
            </a:r>
            <a:r>
              <a:rPr lang="en-US" dirty="0"/>
              <a:t>learning </a:t>
            </a:r>
            <a:r>
              <a:rPr lang="en-US" dirty="0" smtClean="0"/>
              <a:t>trial did not affect new PAs.</a:t>
            </a:r>
          </a:p>
          <a:p>
            <a:pPr lvl="1"/>
            <a:r>
              <a:rPr lang="en-US" dirty="0" smtClean="0"/>
              <a:t>Hippocampal lesions 3 hours after a single learning trial did affect learning.</a:t>
            </a:r>
          </a:p>
          <a:p>
            <a:pPr lvl="1"/>
            <a:endParaRPr lang="en-US" dirty="0"/>
          </a:p>
        </p:txBody>
      </p:sp>
      <p:pic>
        <p:nvPicPr>
          <p:cNvPr id="4" name="Picture 3"/>
          <p:cNvPicPr>
            <a:picLocks noChangeAspect="1"/>
          </p:cNvPicPr>
          <p:nvPr/>
        </p:nvPicPr>
        <p:blipFill>
          <a:blip r:embed="rId2"/>
          <a:stretch>
            <a:fillRect/>
          </a:stretch>
        </p:blipFill>
        <p:spPr>
          <a:xfrm>
            <a:off x="1575325" y="2725240"/>
            <a:ext cx="5588000" cy="3708400"/>
          </a:xfrm>
          <a:prstGeom prst="rect">
            <a:avLst/>
          </a:prstGeom>
        </p:spPr>
      </p:pic>
      <p:sp>
        <p:nvSpPr>
          <p:cNvPr id="5" name="Text Box 13"/>
          <p:cNvSpPr txBox="1">
            <a:spLocks noChangeArrowheads="1"/>
          </p:cNvSpPr>
          <p:nvPr/>
        </p:nvSpPr>
        <p:spPr bwMode="auto">
          <a:xfrm>
            <a:off x="6943605" y="6581001"/>
            <a:ext cx="1666995" cy="276999"/>
          </a:xfrm>
          <a:prstGeom prst="rect">
            <a:avLst/>
          </a:prstGeom>
          <a:noFill/>
          <a:ln w="9525">
            <a:noFill/>
            <a:miter lim="800000"/>
            <a:headEnd/>
            <a:tailEnd/>
          </a:ln>
        </p:spPr>
        <p:txBody>
          <a:bodyPr wrap="none">
            <a:spAutoFit/>
          </a:bodyPr>
          <a:lstStyle/>
          <a:p>
            <a:r>
              <a:rPr lang="en-US" sz="1200" b="0" dirty="0" err="1" smtClean="0">
                <a:latin typeface="+mn-lt"/>
              </a:rPr>
              <a:t>Tse</a:t>
            </a:r>
            <a:r>
              <a:rPr lang="en-US" sz="1200" b="0" dirty="0" smtClean="0">
                <a:latin typeface="+mn-lt"/>
              </a:rPr>
              <a:t> et al. </a:t>
            </a:r>
            <a:r>
              <a:rPr lang="en-US" sz="1200" dirty="0" smtClean="0">
                <a:latin typeface="+mn-lt"/>
              </a:rPr>
              <a:t>(2007) </a:t>
            </a:r>
            <a:r>
              <a:rPr lang="en-US" sz="1200" i="1" dirty="0" smtClean="0">
                <a:latin typeface="+mn-lt"/>
              </a:rPr>
              <a:t>Science</a:t>
            </a:r>
            <a:endParaRPr lang="en-US" sz="1200" b="0" dirty="0">
              <a:latin typeface="+mn-lt"/>
            </a:endParaRPr>
          </a:p>
        </p:txBody>
      </p:sp>
    </p:spTree>
    <p:extLst>
      <p:ext uri="{BB962C8B-B14F-4D97-AF65-F5344CB8AC3E}">
        <p14:creationId xmlns:p14="http://schemas.microsoft.com/office/powerpoint/2010/main" val="79005756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3731" y="1075267"/>
            <a:ext cx="8063069" cy="5782733"/>
          </a:xfrm>
          <a:prstGeom prst="rect">
            <a:avLst/>
          </a:prstGeom>
        </p:spPr>
      </p:pic>
      <p:sp>
        <p:nvSpPr>
          <p:cNvPr id="2" name="Title 1"/>
          <p:cNvSpPr>
            <a:spLocks noGrp="1"/>
          </p:cNvSpPr>
          <p:nvPr>
            <p:ph type="title"/>
          </p:nvPr>
        </p:nvSpPr>
        <p:spPr/>
        <p:txBody>
          <a:bodyPr>
            <a:normAutofit fontScale="90000"/>
          </a:bodyPr>
          <a:lstStyle/>
          <a:p>
            <a:r>
              <a:rPr lang="en-US" dirty="0" smtClean="0"/>
              <a:t>The paired associate task</a:t>
            </a:r>
            <a:endParaRPr lang="en-US" dirty="0"/>
          </a:p>
        </p:txBody>
      </p:sp>
      <p:sp>
        <p:nvSpPr>
          <p:cNvPr id="3" name="Content Placeholder 2"/>
          <p:cNvSpPr>
            <a:spLocks noGrp="1"/>
          </p:cNvSpPr>
          <p:nvPr>
            <p:ph idx="1"/>
          </p:nvPr>
        </p:nvSpPr>
        <p:spPr/>
        <p:txBody>
          <a:bodyPr/>
          <a:lstStyle/>
          <a:p>
            <a:r>
              <a:rPr lang="en-US" dirty="0" smtClean="0"/>
              <a:t>Task statistics matter</a:t>
            </a:r>
            <a:endParaRPr lang="en-US" dirty="0"/>
          </a:p>
        </p:txBody>
      </p:sp>
    </p:spTree>
    <p:extLst>
      <p:ext uri="{BB962C8B-B14F-4D97-AF65-F5344CB8AC3E}">
        <p14:creationId xmlns:p14="http://schemas.microsoft.com/office/powerpoint/2010/main" val="40793809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Bayesian learning</a:t>
            </a:r>
            <a:endParaRPr lang="en-US" dirty="0"/>
          </a:p>
        </p:txBody>
      </p:sp>
      <p:sp>
        <p:nvSpPr>
          <p:cNvPr id="3" name="Content Placeholder 2"/>
          <p:cNvSpPr>
            <a:spLocks noGrp="1"/>
          </p:cNvSpPr>
          <p:nvPr>
            <p:ph idx="1"/>
          </p:nvPr>
        </p:nvSpPr>
        <p:spPr/>
        <p:txBody>
          <a:bodyPr/>
          <a:lstStyle/>
          <a:p>
            <a:r>
              <a:rPr lang="en-US" dirty="0" smtClean="0"/>
              <a:t>Foundations:</a:t>
            </a:r>
          </a:p>
          <a:p>
            <a:pPr lvl="1"/>
            <a:r>
              <a:rPr lang="en-US" dirty="0" smtClean="0"/>
              <a:t>We assume schema learning is embedded within prediction. The goal of learning is to predict a future observation, </a:t>
            </a:r>
            <a:r>
              <a:rPr lang="en-US" i="1" dirty="0" smtClean="0">
                <a:latin typeface="Times New Roman"/>
                <a:cs typeface="Times New Roman"/>
              </a:rPr>
              <a:t>o</a:t>
            </a:r>
            <a:r>
              <a:rPr lang="en-US" dirty="0" smtClean="0"/>
              <a:t>, from a set of previous observations, </a:t>
            </a:r>
            <a:r>
              <a:rPr lang="en-US" b="1" dirty="0" smtClean="0">
                <a:latin typeface="Times New Roman"/>
                <a:cs typeface="Times New Roman"/>
              </a:rPr>
              <a:t>O</a:t>
            </a:r>
            <a:r>
              <a:rPr lang="en-US" dirty="0" smtClean="0"/>
              <a:t>. </a:t>
            </a:r>
          </a:p>
          <a:p>
            <a:pPr lvl="1"/>
            <a:endParaRPr lang="en-US" dirty="0"/>
          </a:p>
          <a:p>
            <a:pPr lvl="1"/>
            <a:endParaRPr lang="en-US" dirty="0" smtClean="0"/>
          </a:p>
          <a:p>
            <a:pPr lvl="1"/>
            <a:endParaRPr lang="en-US" dirty="0" smtClean="0"/>
          </a:p>
          <a:p>
            <a:pPr lvl="1"/>
            <a:r>
              <a:rPr lang="en-US" dirty="0" smtClean="0"/>
              <a:t>We define a memory schema or model, </a:t>
            </a:r>
            <a:r>
              <a:rPr lang="en-US" i="1" dirty="0" smtClean="0">
                <a:latin typeface="Times New Roman"/>
                <a:cs typeface="Times New Roman"/>
              </a:rPr>
              <a:t>M</a:t>
            </a:r>
            <a:r>
              <a:rPr lang="en-US" dirty="0" smtClean="0"/>
              <a:t>, as set of relationships that can be used for:</a:t>
            </a:r>
          </a:p>
          <a:p>
            <a:pPr lvl="1"/>
            <a:r>
              <a:rPr lang="en-US" i="1" u="sng" dirty="0" smtClean="0"/>
              <a:t>Storage and learning</a:t>
            </a:r>
            <a:r>
              <a:rPr lang="en-US" dirty="0" smtClean="0"/>
              <a:t>: Schemas act as a surrogate for the set of all previous observations, </a:t>
            </a:r>
            <a:r>
              <a:rPr lang="en-US" b="1" dirty="0" smtClean="0">
                <a:latin typeface="Times New Roman"/>
                <a:cs typeface="Times New Roman"/>
              </a:rPr>
              <a:t>O</a:t>
            </a:r>
            <a:r>
              <a:rPr lang="en-US" dirty="0" smtClean="0"/>
              <a:t>.  This is model learning.</a:t>
            </a:r>
          </a:p>
          <a:p>
            <a:pPr lvl="1"/>
            <a:r>
              <a:rPr lang="en-US" i="1" u="sng" dirty="0"/>
              <a:t>Prediction</a:t>
            </a:r>
            <a:r>
              <a:rPr lang="en-US" dirty="0"/>
              <a:t>: Predictions are conditioned </a:t>
            </a:r>
            <a:r>
              <a:rPr lang="en-US" dirty="0" smtClean="0"/>
              <a:t>on schemas.</a:t>
            </a:r>
            <a:endParaRPr lang="en-US" dirty="0"/>
          </a:p>
          <a:p>
            <a:pPr lvl="2"/>
            <a:endParaRPr lang="en-US" dirty="0" smtClean="0"/>
          </a:p>
        </p:txBody>
      </p:sp>
      <p:pic>
        <p:nvPicPr>
          <p:cNvPr id="6" name="Picture 5"/>
          <p:cNvPicPr>
            <a:picLocks noChangeAspect="1"/>
          </p:cNvPicPr>
          <p:nvPr/>
        </p:nvPicPr>
        <p:blipFill>
          <a:blip r:embed="rId2"/>
          <a:stretch>
            <a:fillRect/>
          </a:stretch>
        </p:blipFill>
        <p:spPr>
          <a:xfrm>
            <a:off x="2311400" y="2443842"/>
            <a:ext cx="4508500" cy="444500"/>
          </a:xfrm>
          <a:prstGeom prst="rect">
            <a:avLst/>
          </a:prstGeom>
        </p:spPr>
      </p:pic>
      <p:sp>
        <p:nvSpPr>
          <p:cNvPr id="7" name="Rectangle 6"/>
          <p:cNvSpPr/>
          <p:nvPr/>
        </p:nvSpPr>
        <p:spPr>
          <a:xfrm>
            <a:off x="3337374" y="2443842"/>
            <a:ext cx="3482526" cy="444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191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Schemas on the paired associate task</a:t>
            </a:r>
            <a:endParaRPr lang="en-US" dirty="0"/>
          </a:p>
        </p:txBody>
      </p:sp>
      <p:sp>
        <p:nvSpPr>
          <p:cNvPr id="3" name="Content Placeholder 2"/>
          <p:cNvSpPr>
            <a:spLocks noGrp="1"/>
          </p:cNvSpPr>
          <p:nvPr>
            <p:ph idx="1"/>
          </p:nvPr>
        </p:nvSpPr>
        <p:spPr/>
        <p:txBody>
          <a:bodyPr/>
          <a:lstStyle/>
          <a:p>
            <a:r>
              <a:rPr lang="en-US" dirty="0" smtClean="0"/>
              <a:t>The function of schemas:</a:t>
            </a:r>
          </a:p>
          <a:p>
            <a:pPr lvl="1"/>
            <a:r>
              <a:rPr lang="en-US" dirty="0" smtClean="0"/>
              <a:t>Identify </a:t>
            </a:r>
            <a:r>
              <a:rPr lang="en-US" b="1" i="1" dirty="0" smtClean="0"/>
              <a:t>which variables</a:t>
            </a:r>
            <a:r>
              <a:rPr lang="en-US" dirty="0" smtClean="0"/>
              <a:t> are important</a:t>
            </a:r>
          </a:p>
          <a:p>
            <a:pPr lvl="1"/>
            <a:r>
              <a:rPr lang="en-US" dirty="0" smtClean="0"/>
              <a:t>Identify the </a:t>
            </a:r>
            <a:r>
              <a:rPr lang="en-US" b="1" i="1" dirty="0" smtClean="0"/>
              <a:t>general relationships</a:t>
            </a:r>
            <a:r>
              <a:rPr lang="en-US" dirty="0" smtClean="0"/>
              <a:t> among these variables</a:t>
            </a:r>
          </a:p>
          <a:p>
            <a:pPr lvl="1"/>
            <a:r>
              <a:rPr lang="en-US" dirty="0" smtClean="0"/>
              <a:t>Make </a:t>
            </a:r>
            <a:r>
              <a:rPr lang="en-US" b="1" i="1" dirty="0" smtClean="0"/>
              <a:t>specific predictions</a:t>
            </a:r>
            <a:r>
              <a:rPr lang="en-US" dirty="0" smtClean="0"/>
              <a:t> as little data as possible</a:t>
            </a:r>
            <a:endParaRPr lang="en-US" dirty="0"/>
          </a:p>
        </p:txBody>
      </p:sp>
      <p:grpSp>
        <p:nvGrpSpPr>
          <p:cNvPr id="10" name="Group 9"/>
          <p:cNvGrpSpPr/>
          <p:nvPr/>
        </p:nvGrpSpPr>
        <p:grpSpPr>
          <a:xfrm>
            <a:off x="187152" y="3310023"/>
            <a:ext cx="3486484" cy="3453236"/>
            <a:chOff x="4438316" y="3380692"/>
            <a:chExt cx="3486484" cy="3453236"/>
          </a:xfrm>
        </p:grpSpPr>
        <p:pic>
          <p:nvPicPr>
            <p:cNvPr id="8" name="Content Placeholder 9" descr="F1.larg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438316" y="3380692"/>
              <a:ext cx="3486484" cy="3453236"/>
            </a:xfrm>
            <a:prstGeom prst="rect">
              <a:avLst/>
            </a:prstGeom>
            <a:noFill/>
            <a:ln w="9525">
              <a:noFill/>
              <a:miter lim="800000"/>
              <a:headEnd/>
              <a:tailEnd/>
            </a:ln>
          </p:spPr>
        </p:pic>
        <p:sp>
          <p:nvSpPr>
            <p:cNvPr id="9" name="Rectangle 8"/>
            <p:cNvSpPr/>
            <p:nvPr/>
          </p:nvSpPr>
          <p:spPr>
            <a:xfrm>
              <a:off x="4438316" y="3469106"/>
              <a:ext cx="457200" cy="4572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 name="Rounded Rectangle 3"/>
          <p:cNvSpPr/>
          <p:nvPr/>
        </p:nvSpPr>
        <p:spPr>
          <a:xfrm>
            <a:off x="3959726" y="3517428"/>
            <a:ext cx="2219158" cy="5748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Start Box Flavor</a:t>
            </a:r>
            <a:endParaRPr lang="en-US" dirty="0"/>
          </a:p>
        </p:txBody>
      </p:sp>
      <p:sp>
        <p:nvSpPr>
          <p:cNvPr id="5" name="Rounded Rectangle 4"/>
          <p:cNvSpPr/>
          <p:nvPr/>
        </p:nvSpPr>
        <p:spPr>
          <a:xfrm>
            <a:off x="3959726" y="4355628"/>
            <a:ext cx="2219158" cy="5748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Start Box Location</a:t>
            </a:r>
          </a:p>
        </p:txBody>
      </p:sp>
      <p:sp>
        <p:nvSpPr>
          <p:cNvPr id="6" name="Rounded Rectangle 5"/>
          <p:cNvSpPr/>
          <p:nvPr/>
        </p:nvSpPr>
        <p:spPr>
          <a:xfrm>
            <a:off x="3959726" y="5193828"/>
            <a:ext cx="2219158" cy="5748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Sample location</a:t>
            </a:r>
            <a:endParaRPr lang="en-US" dirty="0"/>
          </a:p>
        </p:txBody>
      </p:sp>
      <p:sp>
        <p:nvSpPr>
          <p:cNvPr id="12" name="Rounded Rectangle 11"/>
          <p:cNvSpPr/>
          <p:nvPr/>
        </p:nvSpPr>
        <p:spPr>
          <a:xfrm>
            <a:off x="3892886" y="3436448"/>
            <a:ext cx="2392945" cy="2433056"/>
          </a:xfrm>
          <a:prstGeom prst="roundRect">
            <a:avLst>
              <a:gd name="adj" fmla="val 7949"/>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ounded Rectangle 12"/>
          <p:cNvSpPr/>
          <p:nvPr/>
        </p:nvSpPr>
        <p:spPr>
          <a:xfrm>
            <a:off x="6499730" y="3525108"/>
            <a:ext cx="2219158" cy="5748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Reward outcome</a:t>
            </a:r>
          </a:p>
        </p:txBody>
      </p:sp>
      <p:sp>
        <p:nvSpPr>
          <p:cNvPr id="14" name="TextBox 13"/>
          <p:cNvSpPr txBox="1"/>
          <p:nvPr/>
        </p:nvSpPr>
        <p:spPr>
          <a:xfrm>
            <a:off x="3892886" y="3050869"/>
            <a:ext cx="3272587" cy="369332"/>
          </a:xfrm>
          <a:prstGeom prst="rect">
            <a:avLst/>
          </a:prstGeom>
          <a:noFill/>
        </p:spPr>
        <p:txBody>
          <a:bodyPr wrap="square" rtlCol="0">
            <a:spAutoFit/>
          </a:bodyPr>
          <a:lstStyle/>
          <a:p>
            <a:r>
              <a:rPr lang="en-US" dirty="0" smtClean="0"/>
              <a:t>Predictive variables</a:t>
            </a:r>
            <a:endParaRPr lang="en-US" dirty="0"/>
          </a:p>
        </p:txBody>
      </p:sp>
      <p:sp>
        <p:nvSpPr>
          <p:cNvPr id="15" name="Rounded Rectangle 14"/>
          <p:cNvSpPr/>
          <p:nvPr/>
        </p:nvSpPr>
        <p:spPr>
          <a:xfrm>
            <a:off x="6419522" y="3437631"/>
            <a:ext cx="2392945" cy="774216"/>
          </a:xfrm>
          <a:prstGeom prst="roundRect">
            <a:avLst>
              <a:gd name="adj" fmla="val 25216"/>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419522" y="3050869"/>
            <a:ext cx="3272587" cy="369332"/>
          </a:xfrm>
          <a:prstGeom prst="rect">
            <a:avLst/>
          </a:prstGeom>
          <a:noFill/>
        </p:spPr>
        <p:txBody>
          <a:bodyPr wrap="square" rtlCol="0">
            <a:spAutoFit/>
          </a:bodyPr>
          <a:lstStyle/>
          <a:p>
            <a:r>
              <a:rPr lang="en-US" dirty="0" smtClean="0"/>
              <a:t>Observation</a:t>
            </a:r>
            <a:endParaRPr lang="en-US" dirty="0"/>
          </a:p>
        </p:txBody>
      </p:sp>
      <p:sp>
        <p:nvSpPr>
          <p:cNvPr id="18" name="TextBox 17"/>
          <p:cNvSpPr txBox="1"/>
          <p:nvPr/>
        </p:nvSpPr>
        <p:spPr>
          <a:xfrm>
            <a:off x="401049" y="3061955"/>
            <a:ext cx="3272587" cy="369332"/>
          </a:xfrm>
          <a:prstGeom prst="rect">
            <a:avLst/>
          </a:prstGeom>
          <a:noFill/>
        </p:spPr>
        <p:txBody>
          <a:bodyPr wrap="square" rtlCol="0">
            <a:spAutoFit/>
          </a:bodyPr>
          <a:lstStyle/>
          <a:p>
            <a:r>
              <a:rPr lang="en-US" dirty="0" smtClean="0"/>
              <a:t>Paired associate task</a:t>
            </a:r>
            <a:endParaRPr lang="en-US" dirty="0"/>
          </a:p>
        </p:txBody>
      </p:sp>
    </p:spTree>
    <p:extLst>
      <p:ext uri="{BB962C8B-B14F-4D97-AF65-F5344CB8AC3E}">
        <p14:creationId xmlns:p14="http://schemas.microsoft.com/office/powerpoint/2010/main" val="3360386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 learning</a:t>
            </a:r>
          </a:p>
        </p:txBody>
      </p:sp>
      <p:sp>
        <p:nvSpPr>
          <p:cNvPr id="3" name="Content Placeholder 2"/>
          <p:cNvSpPr>
            <a:spLocks noGrp="1"/>
          </p:cNvSpPr>
          <p:nvPr>
            <p:ph idx="1"/>
          </p:nvPr>
        </p:nvSpPr>
        <p:spPr/>
        <p:txBody>
          <a:bodyPr/>
          <a:lstStyle/>
          <a:p>
            <a:r>
              <a:rPr lang="en-US" dirty="0" smtClean="0"/>
              <a:t>Learning which variables are important</a:t>
            </a:r>
          </a:p>
          <a:p>
            <a:pPr lvl="1"/>
            <a:r>
              <a:rPr lang="en-US" dirty="0" smtClean="0"/>
              <a:t>We use Bayes’ rule to determine which which model, </a:t>
            </a:r>
            <a:r>
              <a:rPr lang="en-US" i="1" dirty="0" smtClean="0">
                <a:latin typeface="Times New Roman"/>
                <a:cs typeface="Times New Roman"/>
              </a:rPr>
              <a:t>M</a:t>
            </a:r>
            <a:r>
              <a:rPr lang="en-US" dirty="0" smtClean="0"/>
              <a:t>, best accounts for the set of past observations, </a:t>
            </a:r>
            <a:r>
              <a:rPr lang="en-US" b="1" dirty="0" smtClean="0">
                <a:latin typeface="Times New Roman"/>
                <a:cs typeface="Times New Roman"/>
              </a:rPr>
              <a:t>O</a:t>
            </a:r>
            <a:r>
              <a:rPr lang="en-US" dirty="0" smtClean="0"/>
              <a:t>.  The data are the the combination of state and observation information for every trial.</a:t>
            </a:r>
          </a:p>
          <a:p>
            <a:pPr lvl="1"/>
            <a:endParaRPr lang="en-US" dirty="0"/>
          </a:p>
          <a:p>
            <a:pPr lvl="1"/>
            <a:endParaRPr lang="en-US" dirty="0" smtClean="0"/>
          </a:p>
          <a:p>
            <a:pPr lvl="1"/>
            <a:endParaRPr lang="en-US" dirty="0"/>
          </a:p>
          <a:p>
            <a:pPr lvl="1"/>
            <a:endParaRPr lang="en-US" dirty="0" smtClean="0"/>
          </a:p>
          <a:p>
            <a:pPr lvl="1"/>
            <a:r>
              <a:rPr lang="en-US" dirty="0" smtClean="0"/>
              <a:t>Models available for 1, 2, and 3 predictor variables (cues)</a:t>
            </a:r>
          </a:p>
          <a:p>
            <a:pPr lvl="2"/>
            <a:r>
              <a:rPr lang="en-US" dirty="0" smtClean="0"/>
              <a:t>The models are proxies for schemas.</a:t>
            </a:r>
          </a:p>
          <a:p>
            <a:pPr lvl="2"/>
            <a:r>
              <a:rPr lang="en-US" dirty="0" smtClean="0"/>
              <a:t>Each model provides a different conjunctive code.</a:t>
            </a:r>
          </a:p>
          <a:p>
            <a:pPr lvl="2"/>
            <a:r>
              <a:rPr lang="en-US" dirty="0" smtClean="0"/>
              <a:t>The conjunction of variables used in the model define a state.</a:t>
            </a:r>
            <a:endParaRPr lang="en-US" dirty="0"/>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3368" y="5243075"/>
            <a:ext cx="9144000" cy="1290684"/>
          </a:xfrm>
          <a:prstGeom prst="rect">
            <a:avLst/>
          </a:prstGeom>
        </p:spPr>
      </p:pic>
      <p:pic>
        <p:nvPicPr>
          <p:cNvPr id="4" name="Picture 3"/>
          <p:cNvPicPr>
            <a:picLocks noChangeAspect="1"/>
          </p:cNvPicPr>
          <p:nvPr/>
        </p:nvPicPr>
        <p:blipFill>
          <a:blip r:embed="rId4"/>
          <a:stretch>
            <a:fillRect/>
          </a:stretch>
        </p:blipFill>
        <p:spPr>
          <a:xfrm>
            <a:off x="2229420" y="2400145"/>
            <a:ext cx="4451878" cy="842247"/>
          </a:xfrm>
          <a:prstGeom prst="rect">
            <a:avLst/>
          </a:prstGeom>
        </p:spPr>
      </p:pic>
    </p:spTree>
    <p:extLst>
      <p:ext uri="{BB962C8B-B14F-4D97-AF65-F5344CB8AC3E}">
        <p14:creationId xmlns:p14="http://schemas.microsoft.com/office/powerpoint/2010/main" val="34280503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a:t>
            </a:r>
            <a:endParaRPr lang="en-US" dirty="0"/>
          </a:p>
        </p:txBody>
      </p:sp>
      <p:sp>
        <p:nvSpPr>
          <p:cNvPr id="3" name="Content Placeholder 2"/>
          <p:cNvSpPr>
            <a:spLocks noGrp="1"/>
          </p:cNvSpPr>
          <p:nvPr>
            <p:ph idx="1"/>
          </p:nvPr>
        </p:nvSpPr>
        <p:spPr>
          <a:xfrm>
            <a:off x="457200" y="721819"/>
            <a:ext cx="8229600" cy="5711821"/>
          </a:xfrm>
        </p:spPr>
        <p:txBody>
          <a:bodyPr/>
          <a:lstStyle/>
          <a:p>
            <a:r>
              <a:rPr lang="en-US" dirty="0" smtClean="0"/>
              <a:t>Several small problem with associative approaches</a:t>
            </a:r>
          </a:p>
          <a:p>
            <a:pPr lvl="1"/>
            <a:r>
              <a:rPr lang="en-US" dirty="0" smtClean="0"/>
              <a:t>Acquisition and re-acquisition do not occur at the same rate.</a:t>
            </a:r>
          </a:p>
          <a:p>
            <a:pPr lvl="1"/>
            <a:r>
              <a:rPr lang="en-US" dirty="0" smtClean="0"/>
              <a:t>Spontaneous recovery after extinction.</a:t>
            </a:r>
          </a:p>
          <a:p>
            <a:pPr lvl="1"/>
            <a:r>
              <a:rPr lang="en-US" dirty="0" smtClean="0"/>
              <a:t>Acquisition is general.  Extinction is specific.</a:t>
            </a:r>
          </a:p>
          <a:p>
            <a:pPr lvl="2"/>
            <a:r>
              <a:rPr lang="en-US" dirty="0"/>
              <a:t>Spontaneous </a:t>
            </a:r>
            <a:r>
              <a:rPr lang="en-US" dirty="0" smtClean="0"/>
              <a:t>recovery occurs </a:t>
            </a:r>
            <a:r>
              <a:rPr lang="en-US" dirty="0"/>
              <a:t>in new contexts.</a:t>
            </a:r>
          </a:p>
          <a:p>
            <a:pPr lvl="1"/>
            <a:endParaRPr lang="en-US" dirty="0" smtClean="0"/>
          </a:p>
          <a:p>
            <a:pPr lvl="1"/>
            <a:endParaRPr lang="en-US" dirty="0" smtClean="0"/>
          </a:p>
        </p:txBody>
      </p:sp>
      <p:pic>
        <p:nvPicPr>
          <p:cNvPr id="7" name="Picture 6"/>
          <p:cNvPicPr>
            <a:picLocks noChangeAspect="1"/>
          </p:cNvPicPr>
          <p:nvPr/>
        </p:nvPicPr>
        <p:blipFill>
          <a:blip r:embed="rId3"/>
          <a:stretch>
            <a:fillRect/>
          </a:stretch>
        </p:blipFill>
        <p:spPr>
          <a:xfrm>
            <a:off x="2321277" y="2966688"/>
            <a:ext cx="4945945" cy="3165405"/>
          </a:xfrm>
          <a:prstGeom prst="rect">
            <a:avLst/>
          </a:prstGeom>
        </p:spPr>
      </p:pic>
    </p:spTree>
    <p:extLst>
      <p:ext uri="{BB962C8B-B14F-4D97-AF65-F5344CB8AC3E}">
        <p14:creationId xmlns:p14="http://schemas.microsoft.com/office/powerpoint/2010/main" val="3015435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98069" y="1727200"/>
            <a:ext cx="685800" cy="1701800"/>
          </a:xfrm>
          <a:prstGeom prst="rect">
            <a:avLst/>
          </a:prstGeom>
        </p:spPr>
      </p:pic>
      <p:sp>
        <p:nvSpPr>
          <p:cNvPr id="2" name="Title 1"/>
          <p:cNvSpPr>
            <a:spLocks noGrp="1"/>
          </p:cNvSpPr>
          <p:nvPr>
            <p:ph type="title"/>
          </p:nvPr>
        </p:nvSpPr>
        <p:spPr/>
        <p:txBody>
          <a:bodyPr>
            <a:normAutofit fontScale="90000"/>
          </a:bodyPr>
          <a:lstStyle/>
          <a:p>
            <a:r>
              <a:rPr lang="en-US" dirty="0" smtClean="0"/>
              <a:t>Parameter learning</a:t>
            </a:r>
            <a:endParaRPr lang="en-US" dirty="0"/>
          </a:p>
        </p:txBody>
      </p:sp>
      <p:sp>
        <p:nvSpPr>
          <p:cNvPr id="3" name="Content Placeholder 2"/>
          <p:cNvSpPr>
            <a:spLocks noGrp="1"/>
          </p:cNvSpPr>
          <p:nvPr>
            <p:ph idx="1"/>
          </p:nvPr>
        </p:nvSpPr>
        <p:spPr/>
        <p:txBody>
          <a:bodyPr>
            <a:normAutofit/>
          </a:bodyPr>
          <a:lstStyle/>
          <a:p>
            <a:r>
              <a:rPr lang="en-US" dirty="0" smtClean="0"/>
              <a:t>Learning the relationships among variables</a:t>
            </a:r>
          </a:p>
          <a:p>
            <a:pPr lvl="1"/>
            <a:r>
              <a:rPr lang="en-US" dirty="0" smtClean="0"/>
              <a:t>The end goal of the project is to predict what observations will arise from a given state.</a:t>
            </a:r>
          </a:p>
          <a:p>
            <a:pPr lvl="1"/>
            <a:r>
              <a:rPr lang="en-US" dirty="0" smtClean="0"/>
              <a:t>We can predict the observations using </a:t>
            </a:r>
            <a:br>
              <a:rPr lang="en-US" dirty="0" smtClean="0"/>
            </a:br>
            <a:r>
              <a:rPr lang="en-US" dirty="0" smtClean="0"/>
              <a:t>a categorical distribution:</a:t>
            </a: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where </a:t>
            </a:r>
            <a:r>
              <a:rPr lang="en-US" i="1" dirty="0" smtClean="0">
                <a:latin typeface="Times New Roman"/>
                <a:cs typeface="Times New Roman"/>
              </a:rPr>
              <a:t>K</a:t>
            </a:r>
            <a:r>
              <a:rPr lang="en-US" dirty="0" smtClean="0"/>
              <a:t> is the number of possible observations and 	      is the probability of a particular observation.</a:t>
            </a:r>
            <a:endParaRPr lang="en-US" dirty="0"/>
          </a:p>
          <a:p>
            <a:pPr lvl="1"/>
            <a:r>
              <a:rPr lang="en-US" dirty="0" smtClean="0"/>
              <a:t>For example, we might want to predict whether a particular state will yield:</a:t>
            </a:r>
            <a:br>
              <a:rPr lang="en-US" dirty="0" smtClean="0"/>
            </a:br>
            <a:r>
              <a:rPr lang="en-US" sz="400" dirty="0" smtClean="0"/>
              <a:t/>
            </a:r>
            <a:br>
              <a:rPr lang="en-US" sz="400" dirty="0" smtClean="0"/>
            </a:br>
            <a:r>
              <a:rPr lang="en-US" dirty="0" smtClean="0"/>
              <a:t>	       </a:t>
            </a:r>
            <a:r>
              <a:rPr lang="en-US" i="1" dirty="0" smtClean="0">
                <a:latin typeface="Times New Roman"/>
                <a:cs typeface="Times New Roman"/>
              </a:rPr>
              <a:t>(o</a:t>
            </a:r>
            <a:r>
              <a:rPr lang="en-US" i="1" baseline="-25000" dirty="0" smtClean="0">
                <a:latin typeface="Times New Roman"/>
                <a:cs typeface="Times New Roman"/>
              </a:rPr>
              <a:t>1</a:t>
            </a:r>
            <a:r>
              <a:rPr lang="en-US" i="1" dirty="0" smtClean="0">
                <a:latin typeface="Times New Roman"/>
                <a:cs typeface="Times New Roman"/>
              </a:rPr>
              <a:t> = no reward), (o</a:t>
            </a:r>
            <a:r>
              <a:rPr lang="en-US" i="1" baseline="-25000" dirty="0" smtClean="0">
                <a:latin typeface="Times New Roman"/>
                <a:cs typeface="Times New Roman"/>
              </a:rPr>
              <a:t>2</a:t>
            </a:r>
            <a:r>
              <a:rPr lang="en-US" i="1" dirty="0" smtClean="0">
                <a:latin typeface="Times New Roman"/>
                <a:cs typeface="Times New Roman"/>
              </a:rPr>
              <a:t> = 1 pellet), (o</a:t>
            </a:r>
            <a:r>
              <a:rPr lang="en-US" i="1" baseline="-25000" dirty="0" smtClean="0">
                <a:latin typeface="Times New Roman"/>
                <a:cs typeface="Times New Roman"/>
              </a:rPr>
              <a:t>3</a:t>
            </a:r>
            <a:r>
              <a:rPr lang="en-US" i="1" dirty="0" smtClean="0">
                <a:latin typeface="Times New Roman"/>
                <a:cs typeface="Times New Roman"/>
              </a:rPr>
              <a:t> = 3 pellets)</a:t>
            </a:r>
            <a:endParaRPr lang="en-US" dirty="0" smtClean="0"/>
          </a:p>
          <a:p>
            <a:pPr lvl="1"/>
            <a:endParaRPr lang="en-US" sz="900" dirty="0" smtClean="0">
              <a:latin typeface="Arial"/>
              <a:cs typeface="Arial"/>
            </a:endParaRPr>
          </a:p>
          <a:p>
            <a:pPr lvl="1"/>
            <a:r>
              <a:rPr lang="en-US" dirty="0" smtClean="0">
                <a:latin typeface="Arial"/>
                <a:cs typeface="Arial"/>
              </a:rPr>
              <a:t>In order to predict an observation, we must learn the parameters for the categorical distribution: </a:t>
            </a:r>
          </a:p>
        </p:txBody>
      </p:sp>
      <p:pic>
        <p:nvPicPr>
          <p:cNvPr id="7" name="Picture 6"/>
          <p:cNvPicPr>
            <a:picLocks noChangeAspect="1"/>
          </p:cNvPicPr>
          <p:nvPr/>
        </p:nvPicPr>
        <p:blipFill>
          <a:blip r:embed="rId3"/>
          <a:stretch>
            <a:fillRect/>
          </a:stretch>
        </p:blipFill>
        <p:spPr>
          <a:xfrm>
            <a:off x="6844632" y="3690010"/>
            <a:ext cx="495300" cy="381000"/>
          </a:xfrm>
          <a:prstGeom prst="rect">
            <a:avLst/>
          </a:prstGeom>
        </p:spPr>
      </p:pic>
      <p:sp>
        <p:nvSpPr>
          <p:cNvPr id="14" name="Isosceles Triangle 13"/>
          <p:cNvSpPr/>
          <p:nvPr/>
        </p:nvSpPr>
        <p:spPr>
          <a:xfrm>
            <a:off x="7753658" y="2289334"/>
            <a:ext cx="229937" cy="2005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4431272" y="5855359"/>
            <a:ext cx="495300" cy="381000"/>
          </a:xfrm>
          <a:prstGeom prst="rect">
            <a:avLst/>
          </a:prstGeom>
        </p:spPr>
      </p:pic>
      <p:pic>
        <p:nvPicPr>
          <p:cNvPr id="5" name="Picture 4"/>
          <p:cNvPicPr>
            <a:picLocks noChangeAspect="1"/>
          </p:cNvPicPr>
          <p:nvPr/>
        </p:nvPicPr>
        <p:blipFill>
          <a:blip r:embed="rId4"/>
          <a:stretch>
            <a:fillRect/>
          </a:stretch>
        </p:blipFill>
        <p:spPr>
          <a:xfrm>
            <a:off x="3141616" y="2546350"/>
            <a:ext cx="2095500" cy="876300"/>
          </a:xfrm>
          <a:prstGeom prst="rect">
            <a:avLst/>
          </a:prstGeom>
        </p:spPr>
      </p:pic>
    </p:spTree>
    <p:extLst>
      <p:ext uri="{BB962C8B-B14F-4D97-AF65-F5344CB8AC3E}">
        <p14:creationId xmlns:p14="http://schemas.microsoft.com/office/powerpoint/2010/main" val="18413824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1819"/>
            <a:ext cx="8229600" cy="5989128"/>
          </a:xfrm>
        </p:spPr>
        <p:txBody>
          <a:bodyPr>
            <a:normAutofit/>
          </a:bodyPr>
          <a:lstStyle/>
          <a:p>
            <a:r>
              <a:rPr lang="en-US" dirty="0"/>
              <a:t>Learning the relationships among variables</a:t>
            </a:r>
          </a:p>
          <a:p>
            <a:pPr lvl="1"/>
            <a:r>
              <a:rPr lang="en-US" dirty="0" smtClean="0"/>
              <a:t>We use hierarchical Bayesian inference in order to determine </a:t>
            </a:r>
            <a:br>
              <a:rPr lang="en-US" dirty="0" smtClean="0"/>
            </a:br>
            <a:r>
              <a:rPr lang="en-US" dirty="0" smtClean="0"/>
              <a:t>from an observation </a:t>
            </a:r>
            <a:r>
              <a:rPr lang="en-US" i="1" dirty="0" smtClean="0">
                <a:latin typeface="Times New Roman"/>
                <a:cs typeface="Times New Roman"/>
              </a:rPr>
              <a:t>o</a:t>
            </a:r>
            <a:r>
              <a:rPr lang="en-US" dirty="0" smtClean="0"/>
              <a:t>:</a:t>
            </a:r>
          </a:p>
          <a:p>
            <a:pPr lvl="1"/>
            <a:endParaRPr lang="en-US" dirty="0"/>
          </a:p>
          <a:p>
            <a:pPr lvl="1"/>
            <a:endParaRPr lang="en-US" dirty="0" smtClean="0"/>
          </a:p>
          <a:p>
            <a:pPr lvl="1"/>
            <a:endParaRPr lang="en-US" dirty="0"/>
          </a:p>
          <a:p>
            <a:pPr lvl="1"/>
            <a:r>
              <a:rPr lang="en-US" dirty="0"/>
              <a:t>The hierarchy embedded within Bayes’ rule </a:t>
            </a:r>
            <a:r>
              <a:rPr lang="en-US" dirty="0" smtClean="0"/>
              <a:t>allows us to learn the parameterization       by sequentially updating a set of </a:t>
            </a:r>
            <a:r>
              <a:rPr lang="en-US" dirty="0" err="1" smtClean="0"/>
              <a:t>hyperparameters</a:t>
            </a:r>
            <a:r>
              <a:rPr lang="en-US" dirty="0" smtClean="0"/>
              <a:t>      :    </a:t>
            </a: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smtClean="0"/>
              <a:t>where </a:t>
            </a:r>
            <a:r>
              <a:rPr lang="en-US" i="1" dirty="0" err="1" smtClean="0">
                <a:latin typeface="Times New Roman"/>
                <a:cs typeface="Times New Roman"/>
              </a:rPr>
              <a:t>c</a:t>
            </a:r>
            <a:r>
              <a:rPr lang="en-US" i="1" baseline="-25000" dirty="0" err="1" smtClean="0">
                <a:latin typeface="Times New Roman"/>
                <a:cs typeface="Times New Roman"/>
              </a:rPr>
              <a:t>s</a:t>
            </a:r>
            <a:r>
              <a:rPr lang="en-US" dirty="0" smtClean="0"/>
              <a:t> is a count of each type of observation and </a:t>
            </a:r>
            <a:r>
              <a:rPr lang="en-US" i="1" dirty="0" err="1" smtClean="0">
                <a:latin typeface="Times New Roman"/>
                <a:cs typeface="Times New Roman"/>
              </a:rPr>
              <a:t>Dir</a:t>
            </a:r>
            <a:r>
              <a:rPr lang="en-US" dirty="0" smtClean="0">
                <a:latin typeface="Times New Roman"/>
                <a:cs typeface="Times New Roman"/>
              </a:rPr>
              <a:t>( )</a:t>
            </a:r>
            <a:r>
              <a:rPr lang="en-US" dirty="0" smtClean="0"/>
              <a:t> is the </a:t>
            </a:r>
            <a:r>
              <a:rPr lang="en-US" dirty="0" err="1" smtClean="0"/>
              <a:t>Dirichlet</a:t>
            </a:r>
            <a:r>
              <a:rPr lang="en-US" dirty="0" smtClean="0"/>
              <a:t> distribution.</a:t>
            </a:r>
          </a:p>
          <a:p>
            <a:pPr lvl="1"/>
            <a:endParaRPr lang="en-US" dirty="0"/>
          </a:p>
        </p:txBody>
      </p:sp>
      <p:sp>
        <p:nvSpPr>
          <p:cNvPr id="2" name="Title 1"/>
          <p:cNvSpPr>
            <a:spLocks noGrp="1"/>
          </p:cNvSpPr>
          <p:nvPr>
            <p:ph type="title"/>
          </p:nvPr>
        </p:nvSpPr>
        <p:spPr/>
        <p:txBody>
          <a:bodyPr>
            <a:normAutofit fontScale="90000"/>
          </a:bodyPr>
          <a:lstStyle/>
          <a:p>
            <a:r>
              <a:rPr lang="en-US" dirty="0" smtClean="0"/>
              <a:t>Parameter learning</a:t>
            </a:r>
            <a:endParaRPr lang="en-US" dirty="0"/>
          </a:p>
        </p:txBody>
      </p:sp>
      <p:pic>
        <p:nvPicPr>
          <p:cNvPr id="12" name="Picture 11"/>
          <p:cNvPicPr>
            <a:picLocks noChangeAspect="1"/>
          </p:cNvPicPr>
          <p:nvPr/>
        </p:nvPicPr>
        <p:blipFill>
          <a:blip r:embed="rId2"/>
          <a:stretch>
            <a:fillRect/>
          </a:stretch>
        </p:blipFill>
        <p:spPr>
          <a:xfrm>
            <a:off x="7906085" y="1182103"/>
            <a:ext cx="495300" cy="381000"/>
          </a:xfrm>
          <a:prstGeom prst="rect">
            <a:avLst/>
          </a:prstGeom>
        </p:spPr>
      </p:pic>
      <p:pic>
        <p:nvPicPr>
          <p:cNvPr id="16" name="Picture 15"/>
          <p:cNvPicPr>
            <a:picLocks noChangeAspect="1"/>
          </p:cNvPicPr>
          <p:nvPr/>
        </p:nvPicPr>
        <p:blipFill>
          <a:blip r:embed="rId2"/>
          <a:stretch>
            <a:fillRect/>
          </a:stretch>
        </p:blipFill>
        <p:spPr>
          <a:xfrm>
            <a:off x="2898275" y="3259883"/>
            <a:ext cx="495300" cy="381000"/>
          </a:xfrm>
          <a:prstGeom prst="rect">
            <a:avLst/>
          </a:prstGeom>
        </p:spPr>
      </p:pic>
      <p:pic>
        <p:nvPicPr>
          <p:cNvPr id="7" name="Picture 6"/>
          <p:cNvPicPr>
            <a:picLocks noChangeAspect="1"/>
          </p:cNvPicPr>
          <p:nvPr/>
        </p:nvPicPr>
        <p:blipFill>
          <a:blip r:embed="rId3"/>
          <a:stretch>
            <a:fillRect/>
          </a:stretch>
        </p:blipFill>
        <p:spPr>
          <a:xfrm>
            <a:off x="2184410" y="1888900"/>
            <a:ext cx="3746500" cy="838200"/>
          </a:xfrm>
          <a:prstGeom prst="rect">
            <a:avLst/>
          </a:prstGeom>
        </p:spPr>
      </p:pic>
      <p:pic>
        <p:nvPicPr>
          <p:cNvPr id="10" name="Picture 9"/>
          <p:cNvPicPr>
            <a:picLocks noChangeAspect="1"/>
          </p:cNvPicPr>
          <p:nvPr/>
        </p:nvPicPr>
        <p:blipFill>
          <a:blip r:embed="rId4"/>
          <a:stretch>
            <a:fillRect/>
          </a:stretch>
        </p:blipFill>
        <p:spPr>
          <a:xfrm>
            <a:off x="2924616" y="3640883"/>
            <a:ext cx="457200" cy="292100"/>
          </a:xfrm>
          <a:prstGeom prst="rect">
            <a:avLst/>
          </a:prstGeom>
        </p:spPr>
      </p:pic>
      <p:pic>
        <p:nvPicPr>
          <p:cNvPr id="11" name="Picture 10"/>
          <p:cNvPicPr>
            <a:picLocks noChangeAspect="1"/>
          </p:cNvPicPr>
          <p:nvPr/>
        </p:nvPicPr>
        <p:blipFill>
          <a:blip r:embed="rId5"/>
          <a:stretch>
            <a:fillRect/>
          </a:stretch>
        </p:blipFill>
        <p:spPr>
          <a:xfrm>
            <a:off x="2729576" y="4141993"/>
            <a:ext cx="2895600" cy="431800"/>
          </a:xfrm>
          <a:prstGeom prst="rect">
            <a:avLst/>
          </a:prstGeom>
        </p:spPr>
      </p:pic>
    </p:spTree>
    <p:extLst>
      <p:ext uri="{BB962C8B-B14F-4D97-AF65-F5344CB8AC3E}">
        <p14:creationId xmlns:p14="http://schemas.microsoft.com/office/powerpoint/2010/main" val="1572232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r00c00c0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910"/>
            <a:ext cx="9144000" cy="4046870"/>
          </a:xfrm>
          <a:prstGeom prst="rect">
            <a:avLst/>
          </a:prstGeom>
        </p:spPr>
      </p:pic>
      <p:sp>
        <p:nvSpPr>
          <p:cNvPr id="2" name="Title 1"/>
          <p:cNvSpPr>
            <a:spLocks noGrp="1"/>
          </p:cNvSpPr>
          <p:nvPr>
            <p:ph type="title"/>
          </p:nvPr>
        </p:nvSpPr>
        <p:spPr/>
        <p:txBody>
          <a:bodyPr>
            <a:normAutofit fontScale="90000"/>
          </a:bodyPr>
          <a:lstStyle/>
          <a:p>
            <a:r>
              <a:rPr lang="en-US" dirty="0"/>
              <a:t>Parameter learning</a:t>
            </a:r>
          </a:p>
        </p:txBody>
      </p:sp>
      <p:sp>
        <p:nvSpPr>
          <p:cNvPr id="5" name="TextBox 4"/>
          <p:cNvSpPr txBox="1"/>
          <p:nvPr/>
        </p:nvSpPr>
        <p:spPr>
          <a:xfrm>
            <a:off x="2954420" y="306136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1</a:t>
            </a:r>
            <a:endParaRPr lang="en-US" sz="2400" i="1" baseline="-25000" dirty="0">
              <a:latin typeface="Times New Roman"/>
              <a:cs typeface="Times New Roman"/>
            </a:endParaRPr>
          </a:p>
        </p:txBody>
      </p:sp>
      <p:sp>
        <p:nvSpPr>
          <p:cNvPr id="6" name="TextBox 5"/>
          <p:cNvSpPr txBox="1"/>
          <p:nvPr/>
        </p:nvSpPr>
        <p:spPr>
          <a:xfrm>
            <a:off x="1689768" y="3542991"/>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2</a:t>
            </a:r>
            <a:endParaRPr lang="en-US" sz="2400" i="1" baseline="-25000" dirty="0">
              <a:latin typeface="Times New Roman"/>
              <a:cs typeface="Times New Roman"/>
            </a:endParaRPr>
          </a:p>
        </p:txBody>
      </p:sp>
      <p:sp>
        <p:nvSpPr>
          <p:cNvPr id="7" name="TextBox 6"/>
          <p:cNvSpPr txBox="1"/>
          <p:nvPr/>
        </p:nvSpPr>
        <p:spPr>
          <a:xfrm>
            <a:off x="2954420" y="3834601"/>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a:latin typeface="Times New Roman"/>
                <a:cs typeface="Times New Roman"/>
              </a:rPr>
              <a:t>3</a:t>
            </a:r>
          </a:p>
        </p:txBody>
      </p:sp>
      <p:sp>
        <p:nvSpPr>
          <p:cNvPr id="3" name="Content Placeholder 2"/>
          <p:cNvSpPr>
            <a:spLocks noGrp="1"/>
          </p:cNvSpPr>
          <p:nvPr>
            <p:ph idx="1"/>
          </p:nvPr>
        </p:nvSpPr>
        <p:spPr/>
        <p:txBody>
          <a:bodyPr/>
          <a:lstStyle/>
          <a:p>
            <a:r>
              <a:rPr lang="en-US" dirty="0" smtClean="0"/>
              <a:t>A visual tutorial of </a:t>
            </a:r>
            <a:r>
              <a:rPr lang="en-US" dirty="0" err="1" smtClean="0"/>
              <a:t>Dirichlet</a:t>
            </a:r>
            <a:r>
              <a:rPr lang="en-US" dirty="0" smtClean="0"/>
              <a:t> distributions</a:t>
            </a:r>
          </a:p>
          <a:p>
            <a:pPr lvl="1"/>
            <a:r>
              <a:rPr lang="en-US" dirty="0" smtClean="0"/>
              <a:t>Assume that we have three possible observations </a:t>
            </a:r>
            <a:r>
              <a:rPr lang="en-US" i="1" dirty="0" smtClean="0">
                <a:latin typeface="Times New Roman"/>
                <a:cs typeface="Times New Roman"/>
              </a:rPr>
              <a:t>(K = 3)</a:t>
            </a:r>
            <a:r>
              <a:rPr lang="en-US" dirty="0" smtClean="0"/>
              <a:t>.</a:t>
            </a:r>
          </a:p>
          <a:p>
            <a:pPr lvl="1"/>
            <a:r>
              <a:rPr lang="en-US" dirty="0" smtClean="0"/>
              <a:t>Before we collect any data the distribution is uniform.</a:t>
            </a:r>
            <a:endParaRPr lang="en-US" dirty="0"/>
          </a:p>
        </p:txBody>
      </p:sp>
    </p:spTree>
    <p:extLst>
      <p:ext uri="{BB962C8B-B14F-4D97-AF65-F5344CB8AC3E}">
        <p14:creationId xmlns:p14="http://schemas.microsoft.com/office/powerpoint/2010/main" val="6006653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Parameter learning</a:t>
            </a:r>
          </a:p>
        </p:txBody>
      </p:sp>
      <p:sp>
        <p:nvSpPr>
          <p:cNvPr id="3" name="Content Placeholder 2"/>
          <p:cNvSpPr>
            <a:spLocks noGrp="1"/>
          </p:cNvSpPr>
          <p:nvPr>
            <p:ph idx="1"/>
          </p:nvPr>
        </p:nvSpPr>
        <p:spPr/>
        <p:txBody>
          <a:bodyPr/>
          <a:lstStyle/>
          <a:p>
            <a:r>
              <a:rPr lang="en-US" dirty="0" smtClean="0"/>
              <a:t>A visual tutorial of </a:t>
            </a:r>
            <a:r>
              <a:rPr lang="en-US" dirty="0" err="1" smtClean="0"/>
              <a:t>Dirichlet</a:t>
            </a:r>
            <a:r>
              <a:rPr lang="en-US" dirty="0" smtClean="0"/>
              <a:t> distributions</a:t>
            </a:r>
          </a:p>
          <a:p>
            <a:pPr lvl="1"/>
            <a:r>
              <a:rPr lang="en-US" dirty="0" smtClean="0"/>
              <a:t>Assume that we have three possible observations </a:t>
            </a:r>
            <a:r>
              <a:rPr lang="en-US" i="1" dirty="0" smtClean="0">
                <a:latin typeface="Times New Roman"/>
                <a:cs typeface="Times New Roman"/>
              </a:rPr>
              <a:t>(K = 3)</a:t>
            </a:r>
            <a:r>
              <a:rPr lang="en-US" dirty="0" smtClean="0"/>
              <a:t>.</a:t>
            </a:r>
          </a:p>
          <a:p>
            <a:pPr lvl="1"/>
            <a:r>
              <a:rPr lang="en-US" dirty="0" smtClean="0"/>
              <a:t>If we only observe </a:t>
            </a:r>
            <a:r>
              <a:rPr lang="en-US" i="1" dirty="0" smtClean="0">
                <a:latin typeface="Times New Roman"/>
                <a:cs typeface="Times New Roman"/>
              </a:rPr>
              <a:t>o</a:t>
            </a:r>
            <a:r>
              <a:rPr lang="en-US" i="1" baseline="-25000" dirty="0" smtClean="0">
                <a:latin typeface="Times New Roman"/>
                <a:cs typeface="Times New Roman"/>
              </a:rPr>
              <a:t>1</a:t>
            </a:r>
            <a:r>
              <a:rPr lang="en-US" dirty="0" smtClean="0"/>
              <a:t>.</a:t>
            </a:r>
            <a:endParaRPr lang="en-US" dirty="0"/>
          </a:p>
        </p:txBody>
      </p:sp>
      <p:pic>
        <p:nvPicPr>
          <p:cNvPr id="5" name="Picture 4" descr="dir08c00c00.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7273"/>
            <a:ext cx="9144000" cy="4046870"/>
          </a:xfrm>
          <a:prstGeom prst="rect">
            <a:avLst/>
          </a:prstGeom>
        </p:spPr>
      </p:pic>
      <p:sp>
        <p:nvSpPr>
          <p:cNvPr id="6" name="TextBox 5"/>
          <p:cNvSpPr txBox="1"/>
          <p:nvPr/>
        </p:nvSpPr>
        <p:spPr>
          <a:xfrm>
            <a:off x="2954420" y="2834107"/>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1</a:t>
            </a:r>
            <a:endParaRPr lang="en-US" sz="2400" i="1" baseline="-25000" dirty="0">
              <a:latin typeface="Times New Roman"/>
              <a:cs typeface="Times New Roman"/>
            </a:endParaRPr>
          </a:p>
        </p:txBody>
      </p:sp>
      <p:sp>
        <p:nvSpPr>
          <p:cNvPr id="7" name="TextBox 6"/>
          <p:cNvSpPr txBox="1"/>
          <p:nvPr/>
        </p:nvSpPr>
        <p:spPr>
          <a:xfrm>
            <a:off x="1689768" y="4786215"/>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2</a:t>
            </a:r>
            <a:endParaRPr lang="en-US" sz="2400" i="1" baseline="-25000" dirty="0">
              <a:latin typeface="Times New Roman"/>
              <a:cs typeface="Times New Roman"/>
            </a:endParaRPr>
          </a:p>
        </p:txBody>
      </p:sp>
      <p:sp>
        <p:nvSpPr>
          <p:cNvPr id="8" name="TextBox 7"/>
          <p:cNvSpPr txBox="1"/>
          <p:nvPr/>
        </p:nvSpPr>
        <p:spPr>
          <a:xfrm>
            <a:off x="2954420" y="5077825"/>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a:latin typeface="Times New Roman"/>
                <a:cs typeface="Times New Roman"/>
              </a:rPr>
              <a:t>3</a:t>
            </a:r>
          </a:p>
        </p:txBody>
      </p:sp>
    </p:spTree>
    <p:extLst>
      <p:ext uri="{BB962C8B-B14F-4D97-AF65-F5344CB8AC3E}">
        <p14:creationId xmlns:p14="http://schemas.microsoft.com/office/powerpoint/2010/main" val="187256401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Parameter learning</a:t>
            </a:r>
          </a:p>
        </p:txBody>
      </p:sp>
      <p:sp>
        <p:nvSpPr>
          <p:cNvPr id="3" name="Content Placeholder 2"/>
          <p:cNvSpPr>
            <a:spLocks noGrp="1"/>
          </p:cNvSpPr>
          <p:nvPr>
            <p:ph idx="1"/>
          </p:nvPr>
        </p:nvSpPr>
        <p:spPr/>
        <p:txBody>
          <a:bodyPr/>
          <a:lstStyle/>
          <a:p>
            <a:r>
              <a:rPr lang="en-US" dirty="0" smtClean="0"/>
              <a:t>A visual tutorial of </a:t>
            </a:r>
            <a:r>
              <a:rPr lang="en-US" dirty="0" err="1" smtClean="0"/>
              <a:t>Dirichlet</a:t>
            </a:r>
            <a:r>
              <a:rPr lang="en-US" dirty="0" smtClean="0"/>
              <a:t> distributions</a:t>
            </a:r>
          </a:p>
          <a:p>
            <a:pPr lvl="1"/>
            <a:r>
              <a:rPr lang="en-US" dirty="0" smtClean="0"/>
              <a:t>Assume that we have three possible observations </a:t>
            </a:r>
            <a:r>
              <a:rPr lang="en-US" i="1" dirty="0" smtClean="0">
                <a:latin typeface="Times New Roman"/>
                <a:cs typeface="Times New Roman"/>
              </a:rPr>
              <a:t>(K = 3)</a:t>
            </a:r>
            <a:r>
              <a:rPr lang="en-US" dirty="0" smtClean="0"/>
              <a:t>.</a:t>
            </a:r>
          </a:p>
          <a:p>
            <a:pPr lvl="1"/>
            <a:r>
              <a:rPr lang="en-US" dirty="0"/>
              <a:t>If we </a:t>
            </a:r>
            <a:r>
              <a:rPr lang="en-US" dirty="0" smtClean="0"/>
              <a:t>only observe </a:t>
            </a:r>
            <a:r>
              <a:rPr lang="en-US" i="1" dirty="0" smtClean="0">
                <a:latin typeface="Times New Roman"/>
                <a:cs typeface="Times New Roman"/>
              </a:rPr>
              <a:t>o</a:t>
            </a:r>
            <a:r>
              <a:rPr lang="en-US" i="1" baseline="-25000" dirty="0" smtClean="0">
                <a:latin typeface="Times New Roman"/>
                <a:cs typeface="Times New Roman"/>
              </a:rPr>
              <a:t>2</a:t>
            </a:r>
            <a:r>
              <a:rPr lang="en-US" dirty="0" smtClean="0"/>
              <a:t>.</a:t>
            </a:r>
            <a:endParaRPr lang="en-US" dirty="0"/>
          </a:p>
          <a:p>
            <a:pPr lvl="1"/>
            <a:endParaRPr lang="en-US" dirty="0"/>
          </a:p>
        </p:txBody>
      </p:sp>
      <p:pic>
        <p:nvPicPr>
          <p:cNvPr id="4" name="Picture 3" descr="dir00c08c00.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53940"/>
            <a:ext cx="9144000" cy="4046870"/>
          </a:xfrm>
          <a:prstGeom prst="rect">
            <a:avLst/>
          </a:prstGeom>
        </p:spPr>
      </p:pic>
      <p:sp>
        <p:nvSpPr>
          <p:cNvPr id="5" name="TextBox 4"/>
          <p:cNvSpPr txBox="1"/>
          <p:nvPr/>
        </p:nvSpPr>
        <p:spPr>
          <a:xfrm>
            <a:off x="2954420" y="4211011"/>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1</a:t>
            </a:r>
            <a:endParaRPr lang="en-US" sz="2400" i="1" baseline="-25000" dirty="0">
              <a:latin typeface="Times New Roman"/>
              <a:cs typeface="Times New Roman"/>
            </a:endParaRPr>
          </a:p>
        </p:txBody>
      </p:sp>
      <p:sp>
        <p:nvSpPr>
          <p:cNvPr id="6" name="TextBox 5"/>
          <p:cNvSpPr txBox="1"/>
          <p:nvPr/>
        </p:nvSpPr>
        <p:spPr>
          <a:xfrm>
            <a:off x="1689768" y="3101797"/>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2</a:t>
            </a:r>
            <a:endParaRPr lang="en-US" sz="2400" i="1" baseline="-25000" dirty="0">
              <a:latin typeface="Times New Roman"/>
              <a:cs typeface="Times New Roman"/>
            </a:endParaRPr>
          </a:p>
        </p:txBody>
      </p:sp>
      <p:sp>
        <p:nvSpPr>
          <p:cNvPr id="7" name="TextBox 6"/>
          <p:cNvSpPr txBox="1"/>
          <p:nvPr/>
        </p:nvSpPr>
        <p:spPr>
          <a:xfrm>
            <a:off x="2954420" y="5051089"/>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a:latin typeface="Times New Roman"/>
                <a:cs typeface="Times New Roman"/>
              </a:rPr>
              <a:t>3</a:t>
            </a:r>
          </a:p>
        </p:txBody>
      </p:sp>
    </p:spTree>
    <p:extLst>
      <p:ext uri="{BB962C8B-B14F-4D97-AF65-F5344CB8AC3E}">
        <p14:creationId xmlns:p14="http://schemas.microsoft.com/office/powerpoint/2010/main" val="1114723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Parameter learning</a:t>
            </a:r>
          </a:p>
        </p:txBody>
      </p:sp>
      <p:sp>
        <p:nvSpPr>
          <p:cNvPr id="3" name="Content Placeholder 2"/>
          <p:cNvSpPr>
            <a:spLocks noGrp="1"/>
          </p:cNvSpPr>
          <p:nvPr>
            <p:ph idx="1"/>
          </p:nvPr>
        </p:nvSpPr>
        <p:spPr/>
        <p:txBody>
          <a:bodyPr/>
          <a:lstStyle/>
          <a:p>
            <a:r>
              <a:rPr lang="en-US" dirty="0" smtClean="0"/>
              <a:t>A visual tutorial of </a:t>
            </a:r>
            <a:r>
              <a:rPr lang="en-US" dirty="0" err="1" smtClean="0"/>
              <a:t>Dirichlet</a:t>
            </a:r>
            <a:r>
              <a:rPr lang="en-US" dirty="0" smtClean="0"/>
              <a:t> distributions</a:t>
            </a:r>
          </a:p>
          <a:p>
            <a:pPr lvl="1"/>
            <a:r>
              <a:rPr lang="en-US" dirty="0" smtClean="0"/>
              <a:t>Assume that we have three possible observations </a:t>
            </a:r>
            <a:r>
              <a:rPr lang="en-US" i="1" dirty="0" smtClean="0">
                <a:latin typeface="Times New Roman"/>
                <a:cs typeface="Times New Roman"/>
              </a:rPr>
              <a:t>(K = 3)</a:t>
            </a:r>
            <a:r>
              <a:rPr lang="en-US" dirty="0" smtClean="0"/>
              <a:t>.</a:t>
            </a:r>
          </a:p>
          <a:p>
            <a:pPr lvl="1"/>
            <a:r>
              <a:rPr lang="en-US" dirty="0"/>
              <a:t>If we only </a:t>
            </a:r>
            <a:r>
              <a:rPr lang="en-US" dirty="0" smtClean="0"/>
              <a:t>observe </a:t>
            </a:r>
            <a:r>
              <a:rPr lang="en-US" i="1" dirty="0" smtClean="0">
                <a:latin typeface="Times New Roman"/>
                <a:cs typeface="Times New Roman"/>
              </a:rPr>
              <a:t>o</a:t>
            </a:r>
            <a:r>
              <a:rPr lang="en-US" i="1" baseline="-25000" dirty="0" smtClean="0">
                <a:latin typeface="Times New Roman"/>
                <a:cs typeface="Times New Roman"/>
              </a:rPr>
              <a:t>1 </a:t>
            </a:r>
            <a:r>
              <a:rPr lang="en-US" dirty="0" smtClean="0"/>
              <a:t>and </a:t>
            </a:r>
            <a:r>
              <a:rPr lang="en-US" i="1" dirty="0" smtClean="0">
                <a:latin typeface="Times New Roman"/>
                <a:cs typeface="Times New Roman"/>
              </a:rPr>
              <a:t>o</a:t>
            </a:r>
            <a:r>
              <a:rPr lang="en-US" i="1" baseline="-25000" dirty="0" smtClean="0">
                <a:latin typeface="Times New Roman"/>
                <a:cs typeface="Times New Roman"/>
              </a:rPr>
              <a:t>2 </a:t>
            </a:r>
            <a:r>
              <a:rPr lang="en-US" dirty="0" smtClean="0"/>
              <a:t>with similar frequency but not </a:t>
            </a:r>
            <a:r>
              <a:rPr lang="en-US" i="1" dirty="0" smtClean="0">
                <a:latin typeface="Times New Roman"/>
                <a:cs typeface="Times New Roman"/>
              </a:rPr>
              <a:t>o</a:t>
            </a:r>
            <a:r>
              <a:rPr lang="en-US" i="1" baseline="-25000" dirty="0" smtClean="0">
                <a:latin typeface="Times New Roman"/>
                <a:cs typeface="Times New Roman"/>
              </a:rPr>
              <a:t>3</a:t>
            </a:r>
            <a:r>
              <a:rPr lang="en-US" dirty="0" smtClean="0"/>
              <a:t>.</a:t>
            </a:r>
            <a:endParaRPr lang="en-US" dirty="0"/>
          </a:p>
          <a:p>
            <a:pPr lvl="1"/>
            <a:endParaRPr lang="en-US" dirty="0"/>
          </a:p>
        </p:txBody>
      </p:sp>
      <p:pic>
        <p:nvPicPr>
          <p:cNvPr id="4" name="Picture 3" descr="dir08c08c00.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40848"/>
            <a:ext cx="9144000" cy="4046870"/>
          </a:xfrm>
          <a:prstGeom prst="rect">
            <a:avLst/>
          </a:prstGeom>
        </p:spPr>
      </p:pic>
      <p:sp>
        <p:nvSpPr>
          <p:cNvPr id="5" name="TextBox 4"/>
          <p:cNvSpPr txBox="1"/>
          <p:nvPr/>
        </p:nvSpPr>
        <p:spPr>
          <a:xfrm>
            <a:off x="2954420" y="4104067"/>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1</a:t>
            </a:r>
            <a:endParaRPr lang="en-US" sz="2400" i="1" baseline="-25000" dirty="0">
              <a:latin typeface="Times New Roman"/>
              <a:cs typeface="Times New Roman"/>
            </a:endParaRPr>
          </a:p>
        </p:txBody>
      </p:sp>
      <p:sp>
        <p:nvSpPr>
          <p:cNvPr id="6" name="TextBox 5"/>
          <p:cNvSpPr txBox="1"/>
          <p:nvPr/>
        </p:nvSpPr>
        <p:spPr>
          <a:xfrm>
            <a:off x="1689768" y="473274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2</a:t>
            </a:r>
            <a:endParaRPr lang="en-US" sz="2400" i="1" baseline="-25000" dirty="0">
              <a:latin typeface="Times New Roman"/>
              <a:cs typeface="Times New Roman"/>
            </a:endParaRPr>
          </a:p>
        </p:txBody>
      </p:sp>
      <p:sp>
        <p:nvSpPr>
          <p:cNvPr id="7" name="TextBox 6"/>
          <p:cNvSpPr txBox="1"/>
          <p:nvPr/>
        </p:nvSpPr>
        <p:spPr>
          <a:xfrm>
            <a:off x="2954420" y="502435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a:latin typeface="Times New Roman"/>
                <a:cs typeface="Times New Roman"/>
              </a:rPr>
              <a:t>3</a:t>
            </a:r>
          </a:p>
        </p:txBody>
      </p:sp>
    </p:spTree>
    <p:extLst>
      <p:ext uri="{BB962C8B-B14F-4D97-AF65-F5344CB8AC3E}">
        <p14:creationId xmlns:p14="http://schemas.microsoft.com/office/powerpoint/2010/main" val="1114723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r08c02c00.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27179"/>
            <a:ext cx="9144000" cy="4046870"/>
          </a:xfrm>
          <a:prstGeom prst="rect">
            <a:avLst/>
          </a:prstGeom>
        </p:spPr>
      </p:pic>
      <p:sp>
        <p:nvSpPr>
          <p:cNvPr id="2" name="Title 1"/>
          <p:cNvSpPr>
            <a:spLocks noGrp="1"/>
          </p:cNvSpPr>
          <p:nvPr>
            <p:ph type="title"/>
          </p:nvPr>
        </p:nvSpPr>
        <p:spPr/>
        <p:txBody>
          <a:bodyPr>
            <a:normAutofit fontScale="90000"/>
          </a:bodyPr>
          <a:lstStyle/>
          <a:p>
            <a:r>
              <a:rPr lang="en-US" dirty="0"/>
              <a:t>Parameter learning</a:t>
            </a:r>
          </a:p>
        </p:txBody>
      </p:sp>
      <p:sp>
        <p:nvSpPr>
          <p:cNvPr id="3" name="Content Placeholder 2"/>
          <p:cNvSpPr>
            <a:spLocks noGrp="1"/>
          </p:cNvSpPr>
          <p:nvPr>
            <p:ph idx="1"/>
          </p:nvPr>
        </p:nvSpPr>
        <p:spPr/>
        <p:txBody>
          <a:bodyPr/>
          <a:lstStyle/>
          <a:p>
            <a:r>
              <a:rPr lang="en-US" dirty="0" smtClean="0"/>
              <a:t>A visual tutorial of </a:t>
            </a:r>
            <a:r>
              <a:rPr lang="en-US" dirty="0" err="1" smtClean="0"/>
              <a:t>Dirichlet</a:t>
            </a:r>
            <a:r>
              <a:rPr lang="en-US" dirty="0" smtClean="0"/>
              <a:t> distributions</a:t>
            </a:r>
          </a:p>
          <a:p>
            <a:pPr lvl="1"/>
            <a:r>
              <a:rPr lang="en-US" dirty="0" smtClean="0"/>
              <a:t>Assume that we have three possible observations </a:t>
            </a:r>
            <a:r>
              <a:rPr lang="en-US" i="1" dirty="0" smtClean="0">
                <a:latin typeface="Times New Roman"/>
                <a:cs typeface="Times New Roman"/>
              </a:rPr>
              <a:t>(K = 3)</a:t>
            </a:r>
            <a:r>
              <a:rPr lang="en-US" dirty="0" smtClean="0"/>
              <a:t>.</a:t>
            </a:r>
          </a:p>
          <a:p>
            <a:pPr lvl="1"/>
            <a:r>
              <a:rPr lang="en-US" dirty="0"/>
              <a:t>If we only </a:t>
            </a:r>
            <a:r>
              <a:rPr lang="en-US" dirty="0" smtClean="0"/>
              <a:t>observe </a:t>
            </a:r>
            <a:r>
              <a:rPr lang="en-US" i="1" dirty="0" smtClean="0">
                <a:latin typeface="Times New Roman"/>
                <a:cs typeface="Times New Roman"/>
              </a:rPr>
              <a:t>o</a:t>
            </a:r>
            <a:r>
              <a:rPr lang="en-US" i="1" baseline="-25000" dirty="0" smtClean="0">
                <a:latin typeface="Times New Roman"/>
                <a:cs typeface="Times New Roman"/>
              </a:rPr>
              <a:t>1</a:t>
            </a:r>
            <a:r>
              <a:rPr lang="en-US" dirty="0"/>
              <a:t> </a:t>
            </a:r>
            <a:r>
              <a:rPr lang="en-US" dirty="0" smtClean="0"/>
              <a:t>most frequently, </a:t>
            </a:r>
            <a:r>
              <a:rPr lang="en-US" i="1" dirty="0" smtClean="0">
                <a:latin typeface="Times New Roman"/>
                <a:cs typeface="Times New Roman"/>
              </a:rPr>
              <a:t>o</a:t>
            </a:r>
            <a:r>
              <a:rPr lang="en-US" i="1" baseline="-25000" dirty="0" smtClean="0">
                <a:latin typeface="Times New Roman"/>
                <a:cs typeface="Times New Roman"/>
              </a:rPr>
              <a:t>2 </a:t>
            </a:r>
            <a:r>
              <a:rPr lang="en-US" dirty="0" smtClean="0"/>
              <a:t>sometimes, but not </a:t>
            </a:r>
            <a:r>
              <a:rPr lang="en-US" i="1" dirty="0" smtClean="0">
                <a:latin typeface="Times New Roman"/>
                <a:cs typeface="Times New Roman"/>
              </a:rPr>
              <a:t>o</a:t>
            </a:r>
            <a:r>
              <a:rPr lang="en-US" i="1" baseline="-25000" dirty="0" smtClean="0">
                <a:latin typeface="Times New Roman"/>
                <a:cs typeface="Times New Roman"/>
              </a:rPr>
              <a:t>3</a:t>
            </a:r>
            <a:r>
              <a:rPr lang="en-US" dirty="0" smtClean="0"/>
              <a:t>.</a:t>
            </a:r>
            <a:endParaRPr lang="en-US" dirty="0"/>
          </a:p>
          <a:p>
            <a:pPr lvl="1"/>
            <a:endParaRPr lang="en-US" dirty="0"/>
          </a:p>
        </p:txBody>
      </p:sp>
      <p:sp>
        <p:nvSpPr>
          <p:cNvPr id="5" name="TextBox 4"/>
          <p:cNvSpPr txBox="1"/>
          <p:nvPr/>
        </p:nvSpPr>
        <p:spPr>
          <a:xfrm>
            <a:off x="2954420" y="3689659"/>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1</a:t>
            </a:r>
            <a:endParaRPr lang="en-US" sz="2400" i="1" baseline="-25000" dirty="0">
              <a:latin typeface="Times New Roman"/>
              <a:cs typeface="Times New Roman"/>
            </a:endParaRPr>
          </a:p>
        </p:txBody>
      </p:sp>
      <p:sp>
        <p:nvSpPr>
          <p:cNvPr id="6" name="TextBox 5"/>
          <p:cNvSpPr txBox="1"/>
          <p:nvPr/>
        </p:nvSpPr>
        <p:spPr>
          <a:xfrm>
            <a:off x="1689768" y="473274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2</a:t>
            </a:r>
            <a:endParaRPr lang="en-US" sz="2400" i="1" baseline="-25000" dirty="0">
              <a:latin typeface="Times New Roman"/>
              <a:cs typeface="Times New Roman"/>
            </a:endParaRPr>
          </a:p>
        </p:txBody>
      </p:sp>
      <p:sp>
        <p:nvSpPr>
          <p:cNvPr id="7" name="TextBox 6"/>
          <p:cNvSpPr txBox="1"/>
          <p:nvPr/>
        </p:nvSpPr>
        <p:spPr>
          <a:xfrm>
            <a:off x="2954420" y="502435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a:latin typeface="Times New Roman"/>
                <a:cs typeface="Times New Roman"/>
              </a:rPr>
              <a:t>3</a:t>
            </a:r>
          </a:p>
        </p:txBody>
      </p:sp>
    </p:spTree>
    <p:extLst>
      <p:ext uri="{BB962C8B-B14F-4D97-AF65-F5344CB8AC3E}">
        <p14:creationId xmlns:p14="http://schemas.microsoft.com/office/powerpoint/2010/main" val="2075272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r08c08c08.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00450"/>
            <a:ext cx="9144000" cy="4046870"/>
          </a:xfrm>
          <a:prstGeom prst="rect">
            <a:avLst/>
          </a:prstGeom>
        </p:spPr>
      </p:pic>
      <p:sp>
        <p:nvSpPr>
          <p:cNvPr id="2" name="Title 1"/>
          <p:cNvSpPr>
            <a:spLocks noGrp="1"/>
          </p:cNvSpPr>
          <p:nvPr>
            <p:ph type="title"/>
          </p:nvPr>
        </p:nvSpPr>
        <p:spPr/>
        <p:txBody>
          <a:bodyPr>
            <a:normAutofit fontScale="90000"/>
          </a:bodyPr>
          <a:lstStyle/>
          <a:p>
            <a:r>
              <a:rPr lang="en-US" dirty="0"/>
              <a:t>Parameter learning</a:t>
            </a:r>
          </a:p>
        </p:txBody>
      </p:sp>
      <p:sp>
        <p:nvSpPr>
          <p:cNvPr id="3" name="Content Placeholder 2"/>
          <p:cNvSpPr>
            <a:spLocks noGrp="1"/>
          </p:cNvSpPr>
          <p:nvPr>
            <p:ph idx="1"/>
          </p:nvPr>
        </p:nvSpPr>
        <p:spPr/>
        <p:txBody>
          <a:bodyPr/>
          <a:lstStyle/>
          <a:p>
            <a:r>
              <a:rPr lang="en-US" dirty="0" smtClean="0"/>
              <a:t>A visual tutorial of </a:t>
            </a:r>
            <a:r>
              <a:rPr lang="en-US" dirty="0" err="1" smtClean="0"/>
              <a:t>Dirichlet</a:t>
            </a:r>
            <a:r>
              <a:rPr lang="en-US" dirty="0" smtClean="0"/>
              <a:t> distributions</a:t>
            </a:r>
          </a:p>
          <a:p>
            <a:pPr lvl="1"/>
            <a:r>
              <a:rPr lang="en-US" dirty="0" smtClean="0"/>
              <a:t>Assume that we have three possible observations </a:t>
            </a:r>
            <a:r>
              <a:rPr lang="en-US" i="1" dirty="0" smtClean="0">
                <a:latin typeface="Times New Roman"/>
                <a:cs typeface="Times New Roman"/>
              </a:rPr>
              <a:t>(K = 3)</a:t>
            </a:r>
            <a:r>
              <a:rPr lang="en-US" dirty="0" smtClean="0"/>
              <a:t>.</a:t>
            </a:r>
          </a:p>
          <a:p>
            <a:pPr lvl="1"/>
            <a:r>
              <a:rPr lang="en-US" dirty="0"/>
              <a:t>If we only observe </a:t>
            </a:r>
            <a:r>
              <a:rPr lang="en-US" i="1" dirty="0" smtClean="0">
                <a:latin typeface="Times New Roman"/>
                <a:cs typeface="Times New Roman"/>
              </a:rPr>
              <a:t>o</a:t>
            </a:r>
            <a:r>
              <a:rPr lang="en-US" i="1" baseline="-25000" dirty="0" smtClean="0">
                <a:latin typeface="Times New Roman"/>
                <a:cs typeface="Times New Roman"/>
              </a:rPr>
              <a:t>1,</a:t>
            </a:r>
            <a:r>
              <a:rPr lang="en-US" dirty="0" smtClean="0"/>
              <a:t> </a:t>
            </a:r>
            <a:r>
              <a:rPr lang="en-US" i="1" dirty="0">
                <a:latin typeface="Times New Roman"/>
                <a:cs typeface="Times New Roman"/>
              </a:rPr>
              <a:t>o</a:t>
            </a:r>
            <a:r>
              <a:rPr lang="en-US" i="1" baseline="-25000" dirty="0">
                <a:latin typeface="Times New Roman"/>
                <a:cs typeface="Times New Roman"/>
              </a:rPr>
              <a:t>2 </a:t>
            </a:r>
            <a:r>
              <a:rPr lang="en-US" dirty="0" smtClean="0"/>
              <a:t>, and </a:t>
            </a:r>
            <a:r>
              <a:rPr lang="en-US" i="1" dirty="0" smtClean="0">
                <a:latin typeface="Times New Roman"/>
                <a:cs typeface="Times New Roman"/>
              </a:rPr>
              <a:t>o</a:t>
            </a:r>
            <a:r>
              <a:rPr lang="en-US" i="1" baseline="-25000" dirty="0" smtClean="0">
                <a:latin typeface="Times New Roman"/>
                <a:cs typeface="Times New Roman"/>
              </a:rPr>
              <a:t>3</a:t>
            </a:r>
            <a:r>
              <a:rPr lang="en-US" dirty="0" smtClean="0"/>
              <a:t> with similar frequencies.</a:t>
            </a:r>
          </a:p>
          <a:p>
            <a:pPr lvl="1"/>
            <a:endParaRPr lang="en-US" dirty="0"/>
          </a:p>
        </p:txBody>
      </p:sp>
      <p:sp>
        <p:nvSpPr>
          <p:cNvPr id="5" name="TextBox 4"/>
          <p:cNvSpPr txBox="1"/>
          <p:nvPr/>
        </p:nvSpPr>
        <p:spPr>
          <a:xfrm>
            <a:off x="2954420" y="4104067"/>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1</a:t>
            </a:r>
            <a:endParaRPr lang="en-US" sz="2400" i="1" baseline="-25000" dirty="0">
              <a:latin typeface="Times New Roman"/>
              <a:cs typeface="Times New Roman"/>
            </a:endParaRPr>
          </a:p>
        </p:txBody>
      </p:sp>
      <p:sp>
        <p:nvSpPr>
          <p:cNvPr id="6" name="TextBox 5"/>
          <p:cNvSpPr txBox="1"/>
          <p:nvPr/>
        </p:nvSpPr>
        <p:spPr>
          <a:xfrm>
            <a:off x="1689768" y="473274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2</a:t>
            </a:r>
            <a:endParaRPr lang="en-US" sz="2400" i="1" baseline="-25000" dirty="0">
              <a:latin typeface="Times New Roman"/>
              <a:cs typeface="Times New Roman"/>
            </a:endParaRPr>
          </a:p>
        </p:txBody>
      </p:sp>
      <p:sp>
        <p:nvSpPr>
          <p:cNvPr id="7" name="TextBox 6"/>
          <p:cNvSpPr txBox="1"/>
          <p:nvPr/>
        </p:nvSpPr>
        <p:spPr>
          <a:xfrm>
            <a:off x="2954420" y="502435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a:latin typeface="Times New Roman"/>
                <a:cs typeface="Times New Roman"/>
              </a:rPr>
              <a:t>3</a:t>
            </a:r>
          </a:p>
        </p:txBody>
      </p:sp>
    </p:spTree>
    <p:extLst>
      <p:ext uri="{BB962C8B-B14F-4D97-AF65-F5344CB8AC3E}">
        <p14:creationId xmlns:p14="http://schemas.microsoft.com/office/powerpoint/2010/main" val="254331977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88864" y="3812183"/>
            <a:ext cx="3594100" cy="2540000"/>
          </a:xfrm>
          <a:prstGeom prst="rect">
            <a:avLst/>
          </a:prstGeom>
        </p:spPr>
      </p:pic>
      <p:pic>
        <p:nvPicPr>
          <p:cNvPr id="14" name="Picture 13" descr="dirMixture.eps"/>
          <p:cNvPicPr>
            <a:picLocks noChangeAspect="1"/>
          </p:cNvPicPr>
          <p:nvPr/>
        </p:nvPicPr>
        <p:blipFill rotWithShape="1">
          <a:blip r:embed="rId4" cstate="screen">
            <a:extLst>
              <a:ext uri="{28A0092B-C50C-407E-A947-70E740481C1C}">
                <a14:useLocalDpi xmlns:a14="http://schemas.microsoft.com/office/drawing/2010/main"/>
              </a:ext>
            </a:extLst>
          </a:blip>
          <a:srcRect l="9516" t="11890" r="51164" b="7917"/>
          <a:stretch/>
        </p:blipFill>
        <p:spPr>
          <a:xfrm>
            <a:off x="6349796" y="4308923"/>
            <a:ext cx="2794203" cy="2522110"/>
          </a:xfrm>
          <a:prstGeom prst="rect">
            <a:avLst/>
          </a:prstGeom>
        </p:spPr>
      </p:pic>
      <p:pic>
        <p:nvPicPr>
          <p:cNvPr id="6" name="Picture 5" descr="dir00c08c00.eps"/>
          <p:cNvPicPr>
            <a:picLocks noChangeAspect="1"/>
          </p:cNvPicPr>
          <p:nvPr/>
        </p:nvPicPr>
        <p:blipFill rotWithShape="1">
          <a:blip r:embed="rId5" cstate="screen">
            <a:extLst>
              <a:ext uri="{28A0092B-C50C-407E-A947-70E740481C1C}">
                <a14:useLocalDpi xmlns:a14="http://schemas.microsoft.com/office/drawing/2010/main"/>
              </a:ext>
            </a:extLst>
          </a:blip>
          <a:srcRect l="8918" t="4743" r="51754" b="8047"/>
          <a:stretch/>
        </p:blipFill>
        <p:spPr>
          <a:xfrm>
            <a:off x="4030462" y="4505142"/>
            <a:ext cx="2369965" cy="2325891"/>
          </a:xfrm>
          <a:prstGeom prst="rect">
            <a:avLst/>
          </a:prstGeom>
        </p:spPr>
      </p:pic>
      <p:pic>
        <p:nvPicPr>
          <p:cNvPr id="9" name="Picture 8" descr="dir00c08c00.eps"/>
          <p:cNvPicPr>
            <a:picLocks noChangeAspect="1"/>
          </p:cNvPicPr>
          <p:nvPr/>
        </p:nvPicPr>
        <p:blipFill rotWithShape="1">
          <a:blip r:embed="rId5" cstate="screen">
            <a:extLst>
              <a:ext uri="{28A0092B-C50C-407E-A947-70E740481C1C}">
                <a14:useLocalDpi xmlns:a14="http://schemas.microsoft.com/office/drawing/2010/main"/>
              </a:ext>
            </a:extLst>
          </a:blip>
          <a:srcRect l="8918" t="4743" r="51754" b="8047"/>
          <a:stretch/>
        </p:blipFill>
        <p:spPr>
          <a:xfrm>
            <a:off x="4735527" y="2516282"/>
            <a:ext cx="2369965" cy="2325891"/>
          </a:xfrm>
          <a:prstGeom prst="rect">
            <a:avLst/>
          </a:prstGeom>
        </p:spPr>
      </p:pic>
      <p:sp>
        <p:nvSpPr>
          <p:cNvPr id="2" name="Title 1"/>
          <p:cNvSpPr>
            <a:spLocks noGrp="1"/>
          </p:cNvSpPr>
          <p:nvPr>
            <p:ph type="title"/>
          </p:nvPr>
        </p:nvSpPr>
        <p:spPr/>
        <p:txBody>
          <a:bodyPr>
            <a:normAutofit fontScale="90000"/>
          </a:bodyPr>
          <a:lstStyle/>
          <a:p>
            <a:r>
              <a:rPr lang="en-US" dirty="0"/>
              <a:t>Parameter learning</a:t>
            </a:r>
          </a:p>
        </p:txBody>
      </p:sp>
      <p:sp>
        <p:nvSpPr>
          <p:cNvPr id="3" name="Content Placeholder 2"/>
          <p:cNvSpPr>
            <a:spLocks noGrp="1"/>
          </p:cNvSpPr>
          <p:nvPr>
            <p:ph idx="1"/>
          </p:nvPr>
        </p:nvSpPr>
        <p:spPr/>
        <p:txBody>
          <a:bodyPr/>
          <a:lstStyle/>
          <a:p>
            <a:r>
              <a:rPr lang="en-US" dirty="0"/>
              <a:t>Learning the relationships among variables</a:t>
            </a:r>
          </a:p>
          <a:p>
            <a:pPr lvl="1"/>
            <a:r>
              <a:rPr lang="en-US" dirty="0"/>
              <a:t>Schematic relationships </a:t>
            </a:r>
            <a:r>
              <a:rPr lang="en-US" dirty="0" smtClean="0"/>
              <a:t>among variables develop when </a:t>
            </a:r>
            <a:r>
              <a:rPr lang="en-US" dirty="0" err="1" smtClean="0"/>
              <a:t>hyperparameters</a:t>
            </a:r>
            <a:r>
              <a:rPr lang="en-US" dirty="0" smtClean="0"/>
              <a:t> are shared across states as a mixture of </a:t>
            </a:r>
            <a:r>
              <a:rPr lang="en-US" i="1" dirty="0" smtClean="0">
                <a:latin typeface="Symbol" charset="2"/>
                <a:cs typeface="Symbol" charset="2"/>
              </a:rPr>
              <a:t>a</a:t>
            </a:r>
            <a:r>
              <a:rPr lang="en-US" dirty="0" smtClean="0"/>
              <a:t>’s.</a:t>
            </a:r>
          </a:p>
        </p:txBody>
      </p:sp>
      <p:sp>
        <p:nvSpPr>
          <p:cNvPr id="5" name="Rounded Rectangle 4"/>
          <p:cNvSpPr/>
          <p:nvPr/>
        </p:nvSpPr>
        <p:spPr>
          <a:xfrm>
            <a:off x="3060891" y="3941521"/>
            <a:ext cx="760745" cy="2255077"/>
          </a:xfrm>
          <a:prstGeom prst="roundRect">
            <a:avLst>
              <a:gd name="adj" fmla="val 25969"/>
            </a:avLst>
          </a:prstGeom>
          <a:gradFill flip="none" rotWithShape="1">
            <a:gsLst>
              <a:gs pos="0">
                <a:schemeClr val="accent1">
                  <a:shade val="70000"/>
                  <a:satMod val="150000"/>
                  <a:alpha val="24000"/>
                </a:schemeClr>
              </a:gs>
              <a:gs pos="34000">
                <a:schemeClr val="accent1">
                  <a:shade val="70000"/>
                  <a:satMod val="140000"/>
                  <a:alpha val="24000"/>
                </a:schemeClr>
              </a:gs>
              <a:gs pos="70000">
                <a:schemeClr val="accent1">
                  <a:tint val="100000"/>
                  <a:shade val="90000"/>
                  <a:satMod val="140000"/>
                  <a:alpha val="24000"/>
                </a:schemeClr>
              </a:gs>
              <a:gs pos="100000">
                <a:schemeClr val="accent1">
                  <a:tint val="100000"/>
                  <a:shade val="100000"/>
                  <a:satMod val="100000"/>
                  <a:alpha val="2400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dir08c00c00.eps"/>
          <p:cNvPicPr>
            <a:picLocks noChangeAspect="1"/>
          </p:cNvPicPr>
          <p:nvPr/>
        </p:nvPicPr>
        <p:blipFill rotWithShape="1">
          <a:blip r:embed="rId6" cstate="screen">
            <a:extLst>
              <a:ext uri="{28A0092B-C50C-407E-A947-70E740481C1C}">
                <a14:useLocalDpi xmlns:a14="http://schemas.microsoft.com/office/drawing/2010/main"/>
              </a:ext>
            </a:extLst>
          </a:blip>
          <a:srcRect l="9649" t="5406" r="50621" b="7055"/>
          <a:stretch/>
        </p:blipFill>
        <p:spPr>
          <a:xfrm>
            <a:off x="6563895" y="1791367"/>
            <a:ext cx="2394190" cy="2334665"/>
          </a:xfrm>
          <a:prstGeom prst="rect">
            <a:avLst/>
          </a:prstGeom>
        </p:spPr>
      </p:pic>
      <p:sp>
        <p:nvSpPr>
          <p:cNvPr id="10" name="TextBox 9"/>
          <p:cNvSpPr txBox="1"/>
          <p:nvPr/>
        </p:nvSpPr>
        <p:spPr>
          <a:xfrm rot="18489103">
            <a:off x="540907" y="2692633"/>
            <a:ext cx="2198911" cy="369332"/>
          </a:xfrm>
          <a:prstGeom prst="rect">
            <a:avLst/>
          </a:prstGeom>
          <a:noFill/>
        </p:spPr>
        <p:txBody>
          <a:bodyPr wrap="square" rtlCol="0">
            <a:spAutoFit/>
          </a:bodyPr>
          <a:lstStyle/>
          <a:p>
            <a:r>
              <a:rPr lang="en-US" dirty="0" smtClean="0"/>
              <a:t>Observations</a:t>
            </a:r>
            <a:endParaRPr lang="en-US" dirty="0"/>
          </a:p>
        </p:txBody>
      </p:sp>
      <p:sp>
        <p:nvSpPr>
          <p:cNvPr id="11" name="TextBox 10"/>
          <p:cNvSpPr txBox="1"/>
          <p:nvPr/>
        </p:nvSpPr>
        <p:spPr>
          <a:xfrm rot="18489103">
            <a:off x="1606032" y="2423969"/>
            <a:ext cx="2529960" cy="646331"/>
          </a:xfrm>
          <a:prstGeom prst="rect">
            <a:avLst/>
          </a:prstGeom>
          <a:noFill/>
        </p:spPr>
        <p:txBody>
          <a:bodyPr wrap="square" rtlCol="0">
            <a:spAutoFit/>
          </a:bodyPr>
          <a:lstStyle/>
          <a:p>
            <a:r>
              <a:rPr lang="en-US" dirty="0" smtClean="0"/>
              <a:t>Specific expectations</a:t>
            </a:r>
          </a:p>
          <a:p>
            <a:r>
              <a:rPr lang="en-US" dirty="0"/>
              <a:t> </a:t>
            </a:r>
            <a:r>
              <a:rPr lang="en-US" dirty="0" smtClean="0"/>
              <a:t>  in the parameters</a:t>
            </a:r>
            <a:endParaRPr lang="en-US" dirty="0"/>
          </a:p>
        </p:txBody>
      </p:sp>
      <p:sp>
        <p:nvSpPr>
          <p:cNvPr id="12" name="TextBox 11"/>
          <p:cNvSpPr txBox="1"/>
          <p:nvPr/>
        </p:nvSpPr>
        <p:spPr>
          <a:xfrm rot="18489103">
            <a:off x="2938434" y="2363747"/>
            <a:ext cx="2540205" cy="923330"/>
          </a:xfrm>
          <a:prstGeom prst="rect">
            <a:avLst/>
          </a:prstGeom>
          <a:noFill/>
        </p:spPr>
        <p:txBody>
          <a:bodyPr wrap="square" rtlCol="0">
            <a:spAutoFit/>
          </a:bodyPr>
          <a:lstStyle/>
          <a:p>
            <a:r>
              <a:rPr lang="en-US" dirty="0" smtClean="0"/>
              <a:t>General expectations</a:t>
            </a:r>
          </a:p>
          <a:p>
            <a:r>
              <a:rPr lang="en-US" dirty="0"/>
              <a:t> </a:t>
            </a:r>
            <a:r>
              <a:rPr lang="en-US" dirty="0" smtClean="0"/>
              <a:t>  for the parameter </a:t>
            </a:r>
            <a:br>
              <a:rPr lang="en-US" dirty="0" smtClean="0"/>
            </a:br>
            <a:r>
              <a:rPr lang="en-US" dirty="0" smtClean="0"/>
              <a:t>       distributions</a:t>
            </a:r>
            <a:endParaRPr lang="en-US" dirty="0"/>
          </a:p>
        </p:txBody>
      </p:sp>
    </p:spTree>
    <p:extLst>
      <p:ext uri="{BB962C8B-B14F-4D97-AF65-F5344CB8AC3E}">
        <p14:creationId xmlns:p14="http://schemas.microsoft.com/office/powerpoint/2010/main" val="3773909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9" presetClass="emph" presetSubtype="0" nodeType="withEffect">
                                  <p:stCondLst>
                                    <p:cond delay="0"/>
                                  </p:stCondLst>
                                  <p:childTnLst>
                                    <p:set>
                                      <p:cBhvr rctx="PPT">
                                        <p:cTn id="40" dur="indefinite"/>
                                        <p:tgtEl>
                                          <p:spTgt spid="6"/>
                                        </p:tgtEl>
                                        <p:attrNameLst>
                                          <p:attrName>style.opacity</p:attrName>
                                        </p:attrNameLst>
                                      </p:cBhvr>
                                      <p:to>
                                        <p:strVal val="0.5"/>
                                      </p:to>
                                    </p:set>
                                    <p:animEffect filter="image" prLst="opacity: 0.5">
                                      <p:cBhvr rctx="IE">
                                        <p:cTn id="41" dur="indefinite"/>
                                        <p:tgtEl>
                                          <p:spTgt spid="6"/>
                                        </p:tgtEl>
                                      </p:cBhvr>
                                    </p:animEffect>
                                  </p:childTnLst>
                                </p:cTn>
                              </p:par>
                              <p:par>
                                <p:cTn id="42" presetID="9" presetClass="emph" presetSubtype="0" nodeType="withEffect">
                                  <p:stCondLst>
                                    <p:cond delay="0"/>
                                  </p:stCondLst>
                                  <p:childTnLst>
                                    <p:set>
                                      <p:cBhvr rctx="PPT">
                                        <p:cTn id="43" dur="indefinite"/>
                                        <p:tgtEl>
                                          <p:spTgt spid="9"/>
                                        </p:tgtEl>
                                        <p:attrNameLst>
                                          <p:attrName>style.opacity</p:attrName>
                                        </p:attrNameLst>
                                      </p:cBhvr>
                                      <p:to>
                                        <p:strVal val="0.5"/>
                                      </p:to>
                                    </p:set>
                                    <p:animEffect filter="image" prLst="opacity: 0.5">
                                      <p:cBhvr rctx="IE">
                                        <p:cTn id="44" dur="indefinite"/>
                                        <p:tgtEl>
                                          <p:spTgt spid="9"/>
                                        </p:tgtEl>
                                      </p:cBhvr>
                                    </p:animEffect>
                                  </p:childTnLst>
                                </p:cTn>
                              </p:par>
                              <p:par>
                                <p:cTn id="45" presetID="9" presetClass="emph" presetSubtype="0" nodeType="withEffect">
                                  <p:stCondLst>
                                    <p:cond delay="0"/>
                                  </p:stCondLst>
                                  <p:childTnLst>
                                    <p:set>
                                      <p:cBhvr rctx="PPT">
                                        <p:cTn id="46" dur="indefinite"/>
                                        <p:tgtEl>
                                          <p:spTgt spid="7"/>
                                        </p:tgtEl>
                                        <p:attrNameLst>
                                          <p:attrName>style.opacity</p:attrName>
                                        </p:attrNameLst>
                                      </p:cBhvr>
                                      <p:to>
                                        <p:strVal val="0.5"/>
                                      </p:to>
                                    </p:set>
                                    <p:animEffect filter="image" prLst="opacity: 0.5">
                                      <p:cBhvr rctx="IE">
                                        <p:cTn id="47"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eObsNoPrior.eps"/>
          <p:cNvPicPr>
            <a:picLocks noChangeAspect="1"/>
          </p:cNvPicPr>
          <p:nvPr/>
        </p:nvPicPr>
        <p:blipFill rotWithShape="1">
          <a:blip r:embed="rId2" cstate="screen">
            <a:extLst>
              <a:ext uri="{28A0092B-C50C-407E-A947-70E740481C1C}">
                <a14:useLocalDpi xmlns:a14="http://schemas.microsoft.com/office/drawing/2010/main"/>
              </a:ext>
            </a:extLst>
          </a:blip>
          <a:srcRect l="10965" r="7456"/>
          <a:stretch/>
        </p:blipFill>
        <p:spPr>
          <a:xfrm>
            <a:off x="-93576" y="1982394"/>
            <a:ext cx="9327070" cy="3467100"/>
          </a:xfrm>
          <a:prstGeom prst="rect">
            <a:avLst/>
          </a:prstGeom>
        </p:spPr>
      </p:pic>
      <p:sp>
        <p:nvSpPr>
          <p:cNvPr id="2" name="Title 1"/>
          <p:cNvSpPr>
            <a:spLocks noGrp="1"/>
          </p:cNvSpPr>
          <p:nvPr>
            <p:ph type="title"/>
          </p:nvPr>
        </p:nvSpPr>
        <p:spPr/>
        <p:txBody>
          <a:bodyPr>
            <a:normAutofit fontScale="90000"/>
          </a:bodyPr>
          <a:lstStyle/>
          <a:p>
            <a:r>
              <a:rPr lang="en-US" dirty="0" smtClean="0"/>
              <a:t>Prediction</a:t>
            </a:r>
            <a:endParaRPr lang="en-US" dirty="0"/>
          </a:p>
        </p:txBody>
      </p:sp>
      <p:sp>
        <p:nvSpPr>
          <p:cNvPr id="3" name="Content Placeholder 2"/>
          <p:cNvSpPr>
            <a:spLocks noGrp="1"/>
          </p:cNvSpPr>
          <p:nvPr>
            <p:ph idx="1"/>
          </p:nvPr>
        </p:nvSpPr>
        <p:spPr/>
        <p:txBody>
          <a:bodyPr/>
          <a:lstStyle/>
          <a:p>
            <a:r>
              <a:rPr lang="en-US" dirty="0" smtClean="0"/>
              <a:t>One trial learning – without schemas</a:t>
            </a:r>
          </a:p>
          <a:p>
            <a:pPr lvl="1"/>
            <a:r>
              <a:rPr lang="en-US" dirty="0" smtClean="0"/>
              <a:t>Without schema learning, a single trial produces a slight change in the parameterization.  </a:t>
            </a:r>
          </a:p>
          <a:p>
            <a:pPr lvl="1"/>
            <a:r>
              <a:rPr lang="en-US" dirty="0" smtClean="0"/>
              <a:t>An isolated observation without a schema produces very little change in the expected observation.</a:t>
            </a:r>
          </a:p>
        </p:txBody>
      </p:sp>
      <p:sp>
        <p:nvSpPr>
          <p:cNvPr id="6" name="TextBox 5"/>
          <p:cNvSpPr txBox="1"/>
          <p:nvPr/>
        </p:nvSpPr>
        <p:spPr>
          <a:xfrm>
            <a:off x="209884" y="503569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1</a:t>
            </a:r>
            <a:endParaRPr lang="en-US" sz="2400" i="1" baseline="-25000" dirty="0">
              <a:latin typeface="Times New Roman"/>
              <a:cs typeface="Times New Roman"/>
            </a:endParaRPr>
          </a:p>
        </p:txBody>
      </p:sp>
      <p:sp>
        <p:nvSpPr>
          <p:cNvPr id="7" name="TextBox 6"/>
          <p:cNvSpPr txBox="1"/>
          <p:nvPr/>
        </p:nvSpPr>
        <p:spPr>
          <a:xfrm>
            <a:off x="3501940" y="503569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2</a:t>
            </a:r>
            <a:endParaRPr lang="en-US" sz="2400" i="1" baseline="-25000" dirty="0">
              <a:latin typeface="Times New Roman"/>
              <a:cs typeface="Times New Roman"/>
            </a:endParaRPr>
          </a:p>
        </p:txBody>
      </p:sp>
      <p:sp>
        <p:nvSpPr>
          <p:cNvPr id="8" name="TextBox 7"/>
          <p:cNvSpPr txBox="1"/>
          <p:nvPr/>
        </p:nvSpPr>
        <p:spPr>
          <a:xfrm>
            <a:off x="6753184" y="5047667"/>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a:latin typeface="Times New Roman"/>
                <a:cs typeface="Times New Roman"/>
              </a:rPr>
              <a:t>3</a:t>
            </a:r>
          </a:p>
        </p:txBody>
      </p:sp>
    </p:spTree>
    <p:extLst>
      <p:ext uri="{BB962C8B-B14F-4D97-AF65-F5344CB8AC3E}">
        <p14:creationId xmlns:p14="http://schemas.microsoft.com/office/powerpoint/2010/main" val="35817118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task structure</a:t>
            </a:r>
            <a:endParaRPr lang="en-US" dirty="0"/>
          </a:p>
        </p:txBody>
      </p:sp>
      <p:sp>
        <p:nvSpPr>
          <p:cNvPr id="3" name="Content Placeholder 2"/>
          <p:cNvSpPr>
            <a:spLocks noGrp="1"/>
          </p:cNvSpPr>
          <p:nvPr>
            <p:ph idx="1"/>
          </p:nvPr>
        </p:nvSpPr>
        <p:spPr/>
        <p:txBody>
          <a:bodyPr/>
          <a:lstStyle/>
          <a:p>
            <a:r>
              <a:rPr lang="en-US" dirty="0" smtClean="0"/>
              <a:t>Problem statement</a:t>
            </a:r>
          </a:p>
          <a:p>
            <a:pPr lvl="1"/>
            <a:r>
              <a:rPr lang="en-US" dirty="0" smtClean="0"/>
              <a:t>Most of the observations we encounter are the product of unobservable or </a:t>
            </a:r>
            <a:r>
              <a:rPr lang="en-US" i="1" dirty="0" smtClean="0"/>
              <a:t>latent</a:t>
            </a:r>
            <a:r>
              <a:rPr lang="en-US" dirty="0" smtClean="0"/>
              <a:t> causes (e.g. the contingency CS </a:t>
            </a:r>
            <a:r>
              <a:rPr lang="en-US" dirty="0" smtClean="0">
                <a:latin typeface="Wingdings"/>
                <a:ea typeface="Wingdings"/>
                <a:cs typeface="Wingdings"/>
                <a:sym typeface="Wingdings"/>
              </a:rPr>
              <a:t></a:t>
            </a:r>
            <a:r>
              <a:rPr lang="en-US" dirty="0" smtClean="0"/>
              <a:t>UCS).  How can we efficiently learn about these latent causes and predict task observations?</a:t>
            </a:r>
          </a:p>
          <a:p>
            <a:pPr marL="274320" lvl="1" indent="0">
              <a:buNone/>
            </a:pPr>
            <a:endParaRPr lang="en-US" dirty="0"/>
          </a:p>
          <a:p>
            <a:r>
              <a:rPr lang="en-US" dirty="0" smtClean="0"/>
              <a:t>An associative response</a:t>
            </a:r>
          </a:p>
          <a:p>
            <a:pPr lvl="1"/>
            <a:r>
              <a:rPr lang="en-US" dirty="0" smtClean="0"/>
              <a:t>We learn only to associate observations and only implicitly learn about latent causes via the associative structure of observations.</a:t>
            </a:r>
          </a:p>
          <a:p>
            <a:endParaRPr lang="en-US" dirty="0" smtClean="0"/>
          </a:p>
          <a:p>
            <a:r>
              <a:rPr lang="en-US" dirty="0" smtClean="0"/>
              <a:t>A Bayesian response</a:t>
            </a:r>
          </a:p>
          <a:p>
            <a:pPr lvl="1"/>
            <a:r>
              <a:rPr lang="en-US" dirty="0" smtClean="0"/>
              <a:t>We make probabilistic inferences about these underlying causes that structure our observations.</a:t>
            </a:r>
            <a:endParaRPr lang="en-US" dirty="0"/>
          </a:p>
        </p:txBody>
      </p:sp>
    </p:spTree>
    <p:extLst>
      <p:ext uri="{BB962C8B-B14F-4D97-AF65-F5344CB8AC3E}">
        <p14:creationId xmlns:p14="http://schemas.microsoft.com/office/powerpoint/2010/main" val="3421203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Prediction</a:t>
            </a:r>
            <a:endParaRPr lang="en-US" dirty="0"/>
          </a:p>
        </p:txBody>
      </p:sp>
      <p:sp>
        <p:nvSpPr>
          <p:cNvPr id="3" name="Content Placeholder 2"/>
          <p:cNvSpPr>
            <a:spLocks noGrp="1"/>
          </p:cNvSpPr>
          <p:nvPr>
            <p:ph idx="1"/>
          </p:nvPr>
        </p:nvSpPr>
        <p:spPr/>
        <p:txBody>
          <a:bodyPr>
            <a:normAutofit lnSpcReduction="10000"/>
          </a:bodyPr>
          <a:lstStyle/>
          <a:p>
            <a:r>
              <a:rPr lang="en-US" dirty="0" smtClean="0"/>
              <a:t>One trial learning</a:t>
            </a:r>
          </a:p>
          <a:p>
            <a:pPr lvl="1"/>
            <a:r>
              <a:rPr lang="en-US" dirty="0" smtClean="0"/>
              <a:t>Schematic relationships are</a:t>
            </a:r>
            <a:br>
              <a:rPr lang="en-US" dirty="0" smtClean="0"/>
            </a:br>
            <a:r>
              <a:rPr lang="en-US" dirty="0" smtClean="0"/>
              <a:t>contained in the mixture of </a:t>
            </a:r>
            <a:br>
              <a:rPr lang="en-US" dirty="0" smtClean="0"/>
            </a:br>
            <a:r>
              <a:rPr lang="en-US" dirty="0" smtClean="0"/>
              <a:t>parameter distributions across </a:t>
            </a:r>
            <a:br>
              <a:rPr lang="en-US" dirty="0" smtClean="0"/>
            </a:br>
            <a:r>
              <a:rPr lang="en-US" dirty="0" smtClean="0"/>
              <a:t>all states.</a:t>
            </a:r>
          </a:p>
          <a:p>
            <a:pPr lvl="1"/>
            <a:endParaRPr lang="en-US" dirty="0"/>
          </a:p>
          <a:p>
            <a:pPr lvl="1"/>
            <a:r>
              <a:rPr lang="en-US" dirty="0" smtClean="0"/>
              <a:t>The top mixture shows that every</a:t>
            </a:r>
            <a:br>
              <a:rPr lang="en-US" dirty="0" smtClean="0"/>
            </a:br>
            <a:r>
              <a:rPr lang="en-US" dirty="0" smtClean="0"/>
              <a:t>state consistently produces either</a:t>
            </a:r>
            <a:br>
              <a:rPr lang="en-US" dirty="0" smtClean="0"/>
            </a:br>
            <a:r>
              <a:rPr lang="en-US" i="1" dirty="0">
                <a:latin typeface="Times New Roman"/>
                <a:cs typeface="Times New Roman"/>
              </a:rPr>
              <a:t>o</a:t>
            </a:r>
            <a:r>
              <a:rPr lang="en-US" i="1" baseline="-25000" dirty="0">
                <a:latin typeface="Times New Roman"/>
                <a:cs typeface="Times New Roman"/>
              </a:rPr>
              <a:t>1</a:t>
            </a:r>
            <a:r>
              <a:rPr lang="en-US" dirty="0"/>
              <a:t> or </a:t>
            </a:r>
            <a:r>
              <a:rPr lang="en-US" i="1" dirty="0">
                <a:latin typeface="Times New Roman"/>
                <a:cs typeface="Times New Roman"/>
              </a:rPr>
              <a:t>o</a:t>
            </a:r>
            <a:r>
              <a:rPr lang="en-US" i="1" baseline="-25000" dirty="0">
                <a:latin typeface="Times New Roman"/>
                <a:cs typeface="Times New Roman"/>
              </a:rPr>
              <a:t>2</a:t>
            </a:r>
            <a:r>
              <a:rPr lang="en-US" dirty="0" smtClean="0"/>
              <a:t>, but not both observations.</a:t>
            </a:r>
            <a:br>
              <a:rPr lang="en-US" dirty="0" smtClean="0"/>
            </a:br>
            <a:r>
              <a:rPr lang="en-US" dirty="0" smtClean="0"/>
              <a:t>The task representation has a </a:t>
            </a:r>
            <a:br>
              <a:rPr lang="en-US" dirty="0" smtClean="0"/>
            </a:br>
            <a:r>
              <a:rPr lang="en-US" dirty="0" smtClean="0"/>
              <a:t>  </a:t>
            </a:r>
            <a:r>
              <a:rPr lang="en-US" i="1" dirty="0" smtClean="0"/>
              <a:t>good predictive</a:t>
            </a:r>
            <a:r>
              <a:rPr lang="en-US" i="1" dirty="0"/>
              <a:t> </a:t>
            </a:r>
            <a:r>
              <a:rPr lang="en-US" i="1" dirty="0" smtClean="0"/>
              <a:t>structure</a:t>
            </a:r>
            <a:r>
              <a:rPr lang="en-US" dirty="0" smtClean="0"/>
              <a:t>.</a:t>
            </a:r>
          </a:p>
          <a:p>
            <a:pPr lvl="1"/>
            <a:endParaRPr lang="en-US" dirty="0"/>
          </a:p>
          <a:p>
            <a:pPr lvl="1"/>
            <a:r>
              <a:rPr lang="en-US" dirty="0"/>
              <a:t>The </a:t>
            </a:r>
            <a:r>
              <a:rPr lang="en-US" dirty="0" smtClean="0"/>
              <a:t>bottom </a:t>
            </a:r>
            <a:r>
              <a:rPr lang="en-US" dirty="0"/>
              <a:t>mixture shows that </a:t>
            </a:r>
            <a:r>
              <a:rPr lang="en-US" dirty="0" smtClean="0"/>
              <a:t/>
            </a:r>
            <a:br>
              <a:rPr lang="en-US" dirty="0" smtClean="0"/>
            </a:br>
            <a:r>
              <a:rPr lang="en-US" dirty="0" smtClean="0"/>
              <a:t>every state </a:t>
            </a:r>
            <a:r>
              <a:rPr lang="en-US" dirty="0"/>
              <a:t>consistently produces </a:t>
            </a:r>
            <a:r>
              <a:rPr lang="en-US" dirty="0" smtClean="0"/>
              <a:t/>
            </a:r>
            <a:br>
              <a:rPr lang="en-US" dirty="0" smtClean="0"/>
            </a:br>
            <a:r>
              <a:rPr lang="en-US" dirty="0" smtClean="0"/>
              <a:t>both </a:t>
            </a:r>
            <a:r>
              <a:rPr lang="en-US" i="1" dirty="0" smtClean="0">
                <a:latin typeface="Times New Roman"/>
                <a:cs typeface="Times New Roman"/>
              </a:rPr>
              <a:t>o</a:t>
            </a:r>
            <a:r>
              <a:rPr lang="en-US" i="1" baseline="-25000" dirty="0" smtClean="0">
                <a:latin typeface="Times New Roman"/>
                <a:cs typeface="Times New Roman"/>
              </a:rPr>
              <a:t>1</a:t>
            </a:r>
            <a:r>
              <a:rPr lang="en-US" dirty="0" smtClean="0"/>
              <a:t> and </a:t>
            </a:r>
            <a:r>
              <a:rPr lang="en-US" i="1" dirty="0" smtClean="0">
                <a:latin typeface="Times New Roman"/>
                <a:cs typeface="Times New Roman"/>
              </a:rPr>
              <a:t>o</a:t>
            </a:r>
            <a:r>
              <a:rPr lang="en-US" i="1" baseline="-25000" dirty="0" smtClean="0">
                <a:latin typeface="Times New Roman"/>
                <a:cs typeface="Times New Roman"/>
              </a:rPr>
              <a:t>2</a:t>
            </a:r>
            <a:r>
              <a:rPr lang="en-US" dirty="0" smtClean="0"/>
              <a:t> with similar </a:t>
            </a:r>
            <a:br>
              <a:rPr lang="en-US" dirty="0" smtClean="0"/>
            </a:br>
            <a:r>
              <a:rPr lang="en-US" dirty="0" smtClean="0"/>
              <a:t>frequencies.</a:t>
            </a:r>
            <a:br>
              <a:rPr lang="en-US" dirty="0" smtClean="0"/>
            </a:br>
            <a:r>
              <a:rPr lang="en-US" dirty="0" smtClean="0"/>
              <a:t>The task representation has a</a:t>
            </a:r>
            <a:br>
              <a:rPr lang="en-US" dirty="0" smtClean="0"/>
            </a:br>
            <a:r>
              <a:rPr lang="en-US" dirty="0" smtClean="0"/>
              <a:t> </a:t>
            </a:r>
            <a:r>
              <a:rPr lang="en-US" i="1" dirty="0" smtClean="0"/>
              <a:t>poor predictive structure</a:t>
            </a:r>
            <a:r>
              <a:rPr lang="en-US" dirty="0" smtClean="0"/>
              <a:t>.</a:t>
            </a:r>
            <a:endParaRPr lang="en-US" dirty="0"/>
          </a:p>
          <a:p>
            <a:pPr lvl="1"/>
            <a:endParaRPr lang="en-US" dirty="0"/>
          </a:p>
        </p:txBody>
      </p:sp>
      <p:pic>
        <p:nvPicPr>
          <p:cNvPr id="9" name="Picture 8" descr="oneObsPrior.eps"/>
          <p:cNvPicPr>
            <a:picLocks noChangeAspect="1"/>
          </p:cNvPicPr>
          <p:nvPr/>
        </p:nvPicPr>
        <p:blipFill rotWithShape="1">
          <a:blip r:embed="rId3" cstate="screen">
            <a:extLst>
              <a:ext uri="{28A0092B-C50C-407E-A947-70E740481C1C}">
                <a14:useLocalDpi xmlns:a14="http://schemas.microsoft.com/office/drawing/2010/main"/>
              </a:ext>
            </a:extLst>
          </a:blip>
          <a:srcRect l="5206" t="16233" r="5795" b="7278"/>
          <a:stretch/>
        </p:blipFill>
        <p:spPr>
          <a:xfrm>
            <a:off x="4932741" y="1077321"/>
            <a:ext cx="4106899" cy="2651950"/>
          </a:xfrm>
          <a:prstGeom prst="rect">
            <a:avLst/>
          </a:prstGeom>
        </p:spPr>
      </p:pic>
      <p:pic>
        <p:nvPicPr>
          <p:cNvPr id="4" name="Picture 3" descr="oneObsPrior3.eps"/>
          <p:cNvPicPr>
            <a:picLocks noChangeAspect="1"/>
          </p:cNvPicPr>
          <p:nvPr/>
        </p:nvPicPr>
        <p:blipFill rotWithShape="1">
          <a:blip r:embed="rId4" cstate="screen">
            <a:extLst>
              <a:ext uri="{28A0092B-C50C-407E-A947-70E740481C1C}">
                <a14:useLocalDpi xmlns:a14="http://schemas.microsoft.com/office/drawing/2010/main"/>
              </a:ext>
            </a:extLst>
          </a:blip>
          <a:srcRect l="6978" t="5656" r="5170" b="6325"/>
          <a:stretch/>
        </p:blipFill>
        <p:spPr>
          <a:xfrm>
            <a:off x="4932741" y="3583510"/>
            <a:ext cx="4053970" cy="3051706"/>
          </a:xfrm>
          <a:prstGeom prst="rect">
            <a:avLst/>
          </a:prstGeom>
        </p:spPr>
      </p:pic>
    </p:spTree>
    <p:extLst>
      <p:ext uri="{BB962C8B-B14F-4D97-AF65-F5344CB8AC3E}">
        <p14:creationId xmlns:p14="http://schemas.microsoft.com/office/powerpoint/2010/main" val="7069300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neObsWithPrior3.eps"/>
          <p:cNvPicPr>
            <a:picLocks noChangeAspect="1"/>
          </p:cNvPicPr>
          <p:nvPr/>
        </p:nvPicPr>
        <p:blipFill rotWithShape="1">
          <a:blip r:embed="rId2" cstate="screen">
            <a:extLst>
              <a:ext uri="{28A0092B-C50C-407E-A947-70E740481C1C}">
                <a14:useLocalDpi xmlns:a14="http://schemas.microsoft.com/office/drawing/2010/main"/>
              </a:ext>
            </a:extLst>
          </a:blip>
          <a:srcRect l="10789" t="17491" r="7983"/>
          <a:stretch/>
        </p:blipFill>
        <p:spPr>
          <a:xfrm>
            <a:off x="-110145" y="4009034"/>
            <a:ext cx="9286939" cy="2860670"/>
          </a:xfrm>
          <a:prstGeom prst="rect">
            <a:avLst/>
          </a:prstGeom>
        </p:spPr>
      </p:pic>
      <p:pic>
        <p:nvPicPr>
          <p:cNvPr id="5" name="Picture 4" descr="oneObsWithPrior.eps"/>
          <p:cNvPicPr>
            <a:picLocks noChangeAspect="1"/>
          </p:cNvPicPr>
          <p:nvPr/>
        </p:nvPicPr>
        <p:blipFill rotWithShape="1">
          <a:blip r:embed="rId3" cstate="screen">
            <a:extLst>
              <a:ext uri="{28A0092B-C50C-407E-A947-70E740481C1C}">
                <a14:useLocalDpi xmlns:a14="http://schemas.microsoft.com/office/drawing/2010/main"/>
              </a:ext>
            </a:extLst>
          </a:blip>
          <a:srcRect l="10965" t="16725" r="7456"/>
          <a:stretch/>
        </p:blipFill>
        <p:spPr>
          <a:xfrm>
            <a:off x="-93576" y="1022966"/>
            <a:ext cx="9327070" cy="2887214"/>
          </a:xfrm>
          <a:prstGeom prst="rect">
            <a:avLst/>
          </a:prstGeom>
        </p:spPr>
      </p:pic>
      <p:sp>
        <p:nvSpPr>
          <p:cNvPr id="2" name="Title 1"/>
          <p:cNvSpPr>
            <a:spLocks noGrp="1"/>
          </p:cNvSpPr>
          <p:nvPr>
            <p:ph type="title"/>
          </p:nvPr>
        </p:nvSpPr>
        <p:spPr/>
        <p:txBody>
          <a:bodyPr>
            <a:normAutofit fontScale="90000"/>
          </a:bodyPr>
          <a:lstStyle/>
          <a:p>
            <a:r>
              <a:rPr lang="en-US" dirty="0" smtClean="0"/>
              <a:t>Prediction</a:t>
            </a:r>
            <a:endParaRPr lang="en-US" dirty="0"/>
          </a:p>
        </p:txBody>
      </p:sp>
      <p:sp>
        <p:nvSpPr>
          <p:cNvPr id="3" name="Content Placeholder 2"/>
          <p:cNvSpPr>
            <a:spLocks noGrp="1"/>
          </p:cNvSpPr>
          <p:nvPr>
            <p:ph idx="1"/>
          </p:nvPr>
        </p:nvSpPr>
        <p:spPr/>
        <p:txBody>
          <a:bodyPr/>
          <a:lstStyle/>
          <a:p>
            <a:r>
              <a:rPr lang="en-US" dirty="0" smtClean="0"/>
              <a:t>One trial learning – with schemas</a:t>
            </a:r>
          </a:p>
        </p:txBody>
      </p:sp>
      <p:sp>
        <p:nvSpPr>
          <p:cNvPr id="6" name="TextBox 5"/>
          <p:cNvSpPr txBox="1"/>
          <p:nvPr/>
        </p:nvSpPr>
        <p:spPr>
          <a:xfrm>
            <a:off x="209884" y="312012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1</a:t>
            </a:r>
            <a:endParaRPr lang="en-US" sz="2400" i="1" baseline="-25000" dirty="0">
              <a:latin typeface="Times New Roman"/>
              <a:cs typeface="Times New Roman"/>
            </a:endParaRPr>
          </a:p>
        </p:txBody>
      </p:sp>
      <p:sp>
        <p:nvSpPr>
          <p:cNvPr id="7" name="TextBox 6"/>
          <p:cNvSpPr txBox="1"/>
          <p:nvPr/>
        </p:nvSpPr>
        <p:spPr>
          <a:xfrm>
            <a:off x="3501940" y="3120123"/>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2</a:t>
            </a:r>
            <a:endParaRPr lang="en-US" sz="2400" i="1" baseline="-25000" dirty="0">
              <a:latin typeface="Times New Roman"/>
              <a:cs typeface="Times New Roman"/>
            </a:endParaRPr>
          </a:p>
        </p:txBody>
      </p:sp>
      <p:sp>
        <p:nvSpPr>
          <p:cNvPr id="8" name="TextBox 7"/>
          <p:cNvSpPr txBox="1"/>
          <p:nvPr/>
        </p:nvSpPr>
        <p:spPr>
          <a:xfrm>
            <a:off x="6753184" y="3132097"/>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a:latin typeface="Times New Roman"/>
                <a:cs typeface="Times New Roman"/>
              </a:rPr>
              <a:t>3</a:t>
            </a:r>
          </a:p>
        </p:txBody>
      </p:sp>
      <p:sp>
        <p:nvSpPr>
          <p:cNvPr id="11" name="Rectangle 10"/>
          <p:cNvSpPr/>
          <p:nvPr/>
        </p:nvSpPr>
        <p:spPr>
          <a:xfrm>
            <a:off x="6105757" y="756150"/>
            <a:ext cx="2774378" cy="369332"/>
          </a:xfrm>
          <a:prstGeom prst="rect">
            <a:avLst/>
          </a:prstGeom>
        </p:spPr>
        <p:txBody>
          <a:bodyPr wrap="none">
            <a:spAutoFit/>
          </a:bodyPr>
          <a:lstStyle/>
          <a:p>
            <a:r>
              <a:rPr lang="en-US" i="1" dirty="0" smtClean="0"/>
              <a:t>Good predictive structure</a:t>
            </a:r>
            <a:endParaRPr lang="en-US" dirty="0"/>
          </a:p>
        </p:txBody>
      </p:sp>
      <p:sp>
        <p:nvSpPr>
          <p:cNvPr id="12" name="Rectangle 11"/>
          <p:cNvSpPr/>
          <p:nvPr/>
        </p:nvSpPr>
        <p:spPr>
          <a:xfrm>
            <a:off x="6105757" y="3932753"/>
            <a:ext cx="2697283" cy="369332"/>
          </a:xfrm>
          <a:prstGeom prst="rect">
            <a:avLst/>
          </a:prstGeom>
        </p:spPr>
        <p:txBody>
          <a:bodyPr wrap="none">
            <a:spAutoFit/>
          </a:bodyPr>
          <a:lstStyle/>
          <a:p>
            <a:r>
              <a:rPr lang="en-US" i="1" dirty="0" smtClean="0"/>
              <a:t>Poor predictive structure</a:t>
            </a:r>
            <a:endParaRPr lang="en-US" dirty="0"/>
          </a:p>
        </p:txBody>
      </p:sp>
      <p:sp>
        <p:nvSpPr>
          <p:cNvPr id="13" name="TextBox 12"/>
          <p:cNvSpPr txBox="1"/>
          <p:nvPr/>
        </p:nvSpPr>
        <p:spPr>
          <a:xfrm>
            <a:off x="243713" y="6202807"/>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1</a:t>
            </a:r>
            <a:endParaRPr lang="en-US" sz="2400" i="1" baseline="-25000" dirty="0">
              <a:latin typeface="Times New Roman"/>
              <a:cs typeface="Times New Roman"/>
            </a:endParaRPr>
          </a:p>
        </p:txBody>
      </p:sp>
      <p:sp>
        <p:nvSpPr>
          <p:cNvPr id="14" name="TextBox 13"/>
          <p:cNvSpPr txBox="1"/>
          <p:nvPr/>
        </p:nvSpPr>
        <p:spPr>
          <a:xfrm>
            <a:off x="3535769" y="6202807"/>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smtClean="0">
                <a:latin typeface="Times New Roman"/>
                <a:cs typeface="Times New Roman"/>
              </a:rPr>
              <a:t>2</a:t>
            </a:r>
            <a:endParaRPr lang="en-US" sz="2400" i="1" baseline="-25000" dirty="0">
              <a:latin typeface="Times New Roman"/>
              <a:cs typeface="Times New Roman"/>
            </a:endParaRPr>
          </a:p>
        </p:txBody>
      </p:sp>
      <p:sp>
        <p:nvSpPr>
          <p:cNvPr id="15" name="TextBox 14"/>
          <p:cNvSpPr txBox="1"/>
          <p:nvPr/>
        </p:nvSpPr>
        <p:spPr>
          <a:xfrm>
            <a:off x="6787013" y="6214781"/>
            <a:ext cx="494632" cy="461665"/>
          </a:xfrm>
          <a:prstGeom prst="rect">
            <a:avLst/>
          </a:prstGeom>
          <a:noFill/>
        </p:spPr>
        <p:txBody>
          <a:bodyPr wrap="square" rtlCol="0">
            <a:spAutoFit/>
          </a:bodyPr>
          <a:lstStyle/>
          <a:p>
            <a:r>
              <a:rPr lang="en-US" sz="2400" i="1" dirty="0" smtClean="0">
                <a:latin typeface="Times New Roman"/>
                <a:cs typeface="Times New Roman"/>
              </a:rPr>
              <a:t>o</a:t>
            </a:r>
            <a:r>
              <a:rPr lang="en-US" sz="2400" i="1" baseline="-25000" dirty="0">
                <a:latin typeface="Times New Roman"/>
                <a:cs typeface="Times New Roman"/>
              </a:rPr>
              <a:t>3</a:t>
            </a:r>
          </a:p>
        </p:txBody>
      </p:sp>
    </p:spTree>
    <p:extLst>
      <p:ext uri="{BB962C8B-B14F-4D97-AF65-F5344CB8AC3E}">
        <p14:creationId xmlns:p14="http://schemas.microsoft.com/office/powerpoint/2010/main" val="155528014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Model learning: what variables are important?</a:t>
            </a:r>
          </a:p>
          <a:p>
            <a:pPr lvl="1"/>
            <a:r>
              <a:rPr lang="en-US" dirty="0" smtClean="0"/>
              <a:t>Three potential predictive variables: </a:t>
            </a:r>
            <a:br>
              <a:rPr lang="en-US" dirty="0" smtClean="0"/>
            </a:br>
            <a:r>
              <a:rPr lang="en-US" i="1" dirty="0" smtClean="0">
                <a:latin typeface="Times New Roman"/>
                <a:cs typeface="Times New Roman"/>
              </a:rPr>
              <a:t>q</a:t>
            </a:r>
            <a:r>
              <a:rPr lang="en-US" i="1" baseline="-25000" dirty="0" smtClean="0">
                <a:latin typeface="Times New Roman"/>
                <a:cs typeface="Times New Roman"/>
              </a:rPr>
              <a:t>1</a:t>
            </a:r>
            <a:r>
              <a:rPr lang="en-US" dirty="0" smtClean="0"/>
              <a:t> = sample location, </a:t>
            </a:r>
            <a:r>
              <a:rPr lang="en-US" i="1" dirty="0" smtClean="0">
                <a:latin typeface="Times New Roman"/>
                <a:cs typeface="Times New Roman"/>
              </a:rPr>
              <a:t>q</a:t>
            </a:r>
            <a:r>
              <a:rPr lang="en-US" i="1" baseline="-25000" dirty="0" smtClean="0">
                <a:latin typeface="Times New Roman"/>
                <a:cs typeface="Times New Roman"/>
              </a:rPr>
              <a:t>2</a:t>
            </a:r>
            <a:r>
              <a:rPr lang="en-US" dirty="0" smtClean="0"/>
              <a:t> = flavor cue, </a:t>
            </a:r>
            <a:r>
              <a:rPr lang="en-US" i="1" dirty="0" smtClean="0">
                <a:latin typeface="Times New Roman"/>
                <a:cs typeface="Times New Roman"/>
              </a:rPr>
              <a:t>q</a:t>
            </a:r>
            <a:r>
              <a:rPr lang="en-US" i="1" baseline="-25000" dirty="0">
                <a:latin typeface="Times New Roman"/>
                <a:cs typeface="Times New Roman"/>
              </a:rPr>
              <a:t>3</a:t>
            </a:r>
            <a:r>
              <a:rPr lang="en-US" dirty="0" smtClean="0"/>
              <a:t> = start box location</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28357" y="1975386"/>
            <a:ext cx="7601367" cy="1072940"/>
          </a:xfrm>
          <a:prstGeom prst="rect">
            <a:avLst/>
          </a:prstGeom>
        </p:spPr>
      </p:pic>
      <p:pic>
        <p:nvPicPr>
          <p:cNvPr id="5" name="Picture 4" descr="PA modelP.eps"/>
          <p:cNvPicPr>
            <a:picLocks noChangeAspect="1"/>
          </p:cNvPicPr>
          <p:nvPr/>
        </p:nvPicPr>
        <p:blipFill rotWithShape="1">
          <a:blip r:embed="rId4" cstate="screen">
            <a:extLst>
              <a:ext uri="{28A0092B-C50C-407E-A947-70E740481C1C}">
                <a14:useLocalDpi xmlns:a14="http://schemas.microsoft.com/office/drawing/2010/main"/>
              </a:ext>
            </a:extLst>
          </a:blip>
          <a:srcRect l="7715" t="4558" r="7411" b="3337"/>
          <a:stretch/>
        </p:blipFill>
        <p:spPr>
          <a:xfrm>
            <a:off x="668862" y="3130634"/>
            <a:ext cx="7760862" cy="3727366"/>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4139126" y="3609782"/>
            <a:ext cx="1293477" cy="826017"/>
          </a:xfrm>
          <a:prstGeom prst="rect">
            <a:avLst/>
          </a:prstGeom>
        </p:spPr>
      </p:pic>
    </p:spTree>
    <p:extLst>
      <p:ext uri="{BB962C8B-B14F-4D97-AF65-F5344CB8AC3E}">
        <p14:creationId xmlns:p14="http://schemas.microsoft.com/office/powerpoint/2010/main" val="240509724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Parameter learning: how are the variables related?</a:t>
            </a:r>
          </a:p>
          <a:p>
            <a:pPr lvl="1"/>
            <a:r>
              <a:rPr lang="en-US" dirty="0" smtClean="0"/>
              <a:t>The correct model learns that most states are always unrewarded while a smaller subset are always rewarded.</a:t>
            </a:r>
          </a:p>
          <a:p>
            <a:pPr lvl="1"/>
            <a:r>
              <a:rPr lang="en-US" dirty="0" smtClean="0"/>
              <a:t>Alternative models suggest that all states are partially rewarded.</a:t>
            </a:r>
          </a:p>
          <a:p>
            <a:pPr lvl="1"/>
            <a:endParaRPr lang="en-US" dirty="0"/>
          </a:p>
        </p:txBody>
      </p:sp>
      <p:pic>
        <p:nvPicPr>
          <p:cNvPr id="4" name="Picture 3" descr="PA prior.eps"/>
          <p:cNvPicPr>
            <a:picLocks noChangeAspect="1"/>
          </p:cNvPicPr>
          <p:nvPr/>
        </p:nvPicPr>
        <p:blipFill rotWithShape="1">
          <a:blip r:embed="rId2" cstate="screen">
            <a:extLst>
              <a:ext uri="{28A0092B-C50C-407E-A947-70E740481C1C}">
                <a14:useLocalDpi xmlns:a14="http://schemas.microsoft.com/office/drawing/2010/main"/>
              </a:ext>
            </a:extLst>
          </a:blip>
          <a:srcRect l="72657" t="3859" r="6124" b="53387"/>
          <a:stretch/>
        </p:blipFill>
        <p:spPr>
          <a:xfrm>
            <a:off x="1454182" y="2974838"/>
            <a:ext cx="2637908" cy="3165320"/>
          </a:xfrm>
          <a:prstGeom prst="rect">
            <a:avLst/>
          </a:prstGeom>
        </p:spPr>
      </p:pic>
      <p:pic>
        <p:nvPicPr>
          <p:cNvPr id="5" name="Picture 4" descr="PA prior.eps"/>
          <p:cNvPicPr>
            <a:picLocks noChangeAspect="1"/>
          </p:cNvPicPr>
          <p:nvPr/>
        </p:nvPicPr>
        <p:blipFill rotWithShape="1">
          <a:blip r:embed="rId2" cstate="screen">
            <a:extLst>
              <a:ext uri="{28A0092B-C50C-407E-A947-70E740481C1C}">
                <a14:useLocalDpi xmlns:a14="http://schemas.microsoft.com/office/drawing/2010/main"/>
              </a:ext>
            </a:extLst>
          </a:blip>
          <a:srcRect l="10288" t="12065" r="7410" b="54109"/>
          <a:stretch/>
        </p:blipFill>
        <p:spPr>
          <a:xfrm>
            <a:off x="585" y="2469233"/>
            <a:ext cx="8983200" cy="2198777"/>
          </a:xfrm>
          <a:prstGeom prst="rect">
            <a:avLst/>
          </a:prstGeom>
        </p:spPr>
      </p:pic>
      <p:pic>
        <p:nvPicPr>
          <p:cNvPr id="6" name="Picture 5" descr="PA prior.eps"/>
          <p:cNvPicPr>
            <a:picLocks noChangeAspect="1"/>
          </p:cNvPicPr>
          <p:nvPr/>
        </p:nvPicPr>
        <p:blipFill rotWithShape="1">
          <a:blip r:embed="rId2" cstate="screen">
            <a:extLst>
              <a:ext uri="{28A0092B-C50C-407E-A947-70E740481C1C}">
                <a14:useLocalDpi xmlns:a14="http://schemas.microsoft.com/office/drawing/2010/main"/>
              </a:ext>
            </a:extLst>
          </a:blip>
          <a:srcRect l="10288" t="56924" r="7410" b="5668"/>
          <a:stretch/>
        </p:blipFill>
        <p:spPr>
          <a:xfrm>
            <a:off x="584" y="4426449"/>
            <a:ext cx="8983201" cy="2431551"/>
          </a:xfrm>
          <a:prstGeom prst="rect">
            <a:avLst/>
          </a:prstGeom>
        </p:spPr>
      </p:pic>
      <p:sp>
        <p:nvSpPr>
          <p:cNvPr id="7" name="Rounded Rectangle 6"/>
          <p:cNvSpPr/>
          <p:nvPr/>
        </p:nvSpPr>
        <p:spPr>
          <a:xfrm>
            <a:off x="6914222" y="2469233"/>
            <a:ext cx="2069563" cy="2057694"/>
          </a:xfrm>
          <a:prstGeom prst="roundRect">
            <a:avLst/>
          </a:prstGeom>
          <a:noFill/>
          <a:ln>
            <a:solidFill>
              <a:srgbClr val="2EC9C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234094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 indP3.eps"/>
          <p:cNvPicPr>
            <a:picLocks noChangeAspect="1"/>
          </p:cNvPicPr>
          <p:nvPr/>
        </p:nvPicPr>
        <p:blipFill rotWithShape="1">
          <a:blip r:embed="rId3" cstate="screen">
            <a:extLst>
              <a:ext uri="{28A0092B-C50C-407E-A947-70E740481C1C}">
                <a14:useLocalDpi xmlns:a14="http://schemas.microsoft.com/office/drawing/2010/main"/>
              </a:ext>
            </a:extLst>
          </a:blip>
          <a:srcRect r="6479"/>
          <a:stretch/>
        </p:blipFill>
        <p:spPr>
          <a:xfrm>
            <a:off x="2504657" y="1534686"/>
            <a:ext cx="6639343" cy="5334000"/>
          </a:xfrm>
          <a:prstGeom prst="rect">
            <a:avLst/>
          </a:prstGeom>
        </p:spPr>
      </p:pic>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Specific state-based predictions</a:t>
            </a:r>
          </a:p>
          <a:p>
            <a:pPr lvl="1"/>
            <a:r>
              <a:rPr lang="en-US" dirty="0"/>
              <a:t>G</a:t>
            </a:r>
            <a:r>
              <a:rPr lang="en-US" dirty="0" smtClean="0"/>
              <a:t>ood task representations</a:t>
            </a:r>
            <a:endParaRPr lang="en-US" dirty="0"/>
          </a:p>
        </p:txBody>
      </p:sp>
      <p:pic>
        <p:nvPicPr>
          <p:cNvPr id="8" name="Picture 7" descr="probability square.png"/>
          <p:cNvPicPr>
            <a:picLocks noChangeAspect="1"/>
          </p:cNvPicPr>
          <p:nvPr/>
        </p:nvPicPr>
        <p:blipFill rotWithShape="1">
          <a:blip r:embed="rId4" cstate="screen">
            <a:extLst>
              <a:ext uri="{28A0092B-C50C-407E-A947-70E740481C1C}">
                <a14:useLocalDpi xmlns:a14="http://schemas.microsoft.com/office/drawing/2010/main"/>
              </a:ext>
            </a:extLst>
          </a:blip>
          <a:srcRect l="20215" t="6594" r="16705" b="9695"/>
          <a:stretch/>
        </p:blipFill>
        <p:spPr>
          <a:xfrm>
            <a:off x="457200" y="2704378"/>
            <a:ext cx="2328757" cy="2316376"/>
          </a:xfrm>
          <a:prstGeom prst="rect">
            <a:avLst/>
          </a:prstGeom>
        </p:spPr>
      </p:pic>
      <p:grpSp>
        <p:nvGrpSpPr>
          <p:cNvPr id="13" name="Group 12"/>
          <p:cNvGrpSpPr/>
          <p:nvPr/>
        </p:nvGrpSpPr>
        <p:grpSpPr>
          <a:xfrm>
            <a:off x="457200" y="2386906"/>
            <a:ext cx="2034782" cy="369332"/>
            <a:chOff x="457200" y="1481540"/>
            <a:chExt cx="2034782" cy="369332"/>
          </a:xfrm>
        </p:grpSpPr>
        <p:cxnSp>
          <p:nvCxnSpPr>
            <p:cNvPr id="10" name="Straight Arrow Connector 9"/>
            <p:cNvCxnSpPr/>
            <p:nvPr/>
          </p:nvCxnSpPr>
          <p:spPr>
            <a:xfrm flipV="1">
              <a:off x="1399304" y="1669671"/>
              <a:ext cx="1092678" cy="1175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457200" y="1481540"/>
              <a:ext cx="1236079" cy="369332"/>
            </a:xfrm>
            <a:prstGeom prst="rect">
              <a:avLst/>
            </a:prstGeom>
            <a:noFill/>
          </p:spPr>
          <p:txBody>
            <a:bodyPr wrap="square" rtlCol="0">
              <a:spAutoFit/>
            </a:bodyPr>
            <a:lstStyle/>
            <a:p>
              <a:r>
                <a:rPr lang="en-US" dirty="0" smtClean="0"/>
                <a:t>Flavor</a:t>
              </a:r>
              <a:endParaRPr lang="en-US" dirty="0"/>
            </a:p>
          </p:txBody>
        </p:sp>
      </p:grpSp>
      <p:cxnSp>
        <p:nvCxnSpPr>
          <p:cNvPr id="15" name="Straight Arrow Connector 14"/>
          <p:cNvCxnSpPr/>
          <p:nvPr/>
        </p:nvCxnSpPr>
        <p:spPr>
          <a:xfrm rot="16200000" flipV="1">
            <a:off x="-264461" y="3314788"/>
            <a:ext cx="1092678" cy="1175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rot="16200000">
            <a:off x="-345506" y="4218049"/>
            <a:ext cx="1236079" cy="369332"/>
          </a:xfrm>
          <a:prstGeom prst="rect">
            <a:avLst/>
          </a:prstGeom>
          <a:noFill/>
        </p:spPr>
        <p:txBody>
          <a:bodyPr wrap="square" rtlCol="0">
            <a:spAutoFit/>
          </a:bodyPr>
          <a:lstStyle/>
          <a:p>
            <a:r>
              <a:rPr lang="en-US" dirty="0" smtClean="0"/>
              <a:t>Location</a:t>
            </a:r>
            <a:endParaRPr lang="en-US" dirty="0"/>
          </a:p>
        </p:txBody>
      </p:sp>
      <p:sp>
        <p:nvSpPr>
          <p:cNvPr id="17" name="TextBox 16"/>
          <p:cNvSpPr txBox="1"/>
          <p:nvPr/>
        </p:nvSpPr>
        <p:spPr>
          <a:xfrm>
            <a:off x="0" y="1975386"/>
            <a:ext cx="2504657" cy="400110"/>
          </a:xfrm>
          <a:prstGeom prst="rect">
            <a:avLst/>
          </a:prstGeom>
          <a:noFill/>
        </p:spPr>
        <p:txBody>
          <a:bodyPr wrap="square" rtlCol="0">
            <a:spAutoFit/>
          </a:bodyPr>
          <a:lstStyle/>
          <a:p>
            <a:r>
              <a:rPr lang="en-US" sz="2000" i="1" dirty="0" smtClean="0"/>
              <a:t>State representation</a:t>
            </a:r>
            <a:endParaRPr lang="en-US" sz="2000" i="1" dirty="0"/>
          </a:p>
        </p:txBody>
      </p:sp>
    </p:spTree>
    <p:extLst>
      <p:ext uri="{BB962C8B-B14F-4D97-AF65-F5344CB8AC3E}">
        <p14:creationId xmlns:p14="http://schemas.microsoft.com/office/powerpoint/2010/main" val="44103355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 indP2.eps"/>
          <p:cNvPicPr>
            <a:picLocks noChangeAspect="1"/>
          </p:cNvPicPr>
          <p:nvPr/>
        </p:nvPicPr>
        <p:blipFill rotWithShape="1">
          <a:blip r:embed="rId3" cstate="screen">
            <a:extLst>
              <a:ext uri="{28A0092B-C50C-407E-A947-70E740481C1C}">
                <a14:useLocalDpi xmlns:a14="http://schemas.microsoft.com/office/drawing/2010/main"/>
              </a:ext>
            </a:extLst>
          </a:blip>
          <a:srcRect r="5816"/>
          <a:stretch/>
        </p:blipFill>
        <p:spPr>
          <a:xfrm>
            <a:off x="2492883" y="1535758"/>
            <a:ext cx="6686394" cy="5334000"/>
          </a:xfrm>
          <a:prstGeom prst="rect">
            <a:avLst/>
          </a:prstGeom>
        </p:spPr>
      </p:pic>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Specific state-based predictions</a:t>
            </a:r>
          </a:p>
          <a:p>
            <a:pPr lvl="1"/>
            <a:r>
              <a:rPr lang="en-US" dirty="0" smtClean="0"/>
              <a:t>A poor task representation</a:t>
            </a:r>
            <a:endParaRPr lang="en-US" dirty="0"/>
          </a:p>
        </p:txBody>
      </p:sp>
      <p:pic>
        <p:nvPicPr>
          <p:cNvPr id="6" name="Picture 5" descr="probability square.png"/>
          <p:cNvPicPr>
            <a:picLocks noChangeAspect="1"/>
          </p:cNvPicPr>
          <p:nvPr/>
        </p:nvPicPr>
        <p:blipFill rotWithShape="1">
          <a:blip r:embed="rId4" cstate="screen">
            <a:extLst>
              <a:ext uri="{28A0092B-C50C-407E-A947-70E740481C1C}">
                <a14:useLocalDpi xmlns:a14="http://schemas.microsoft.com/office/drawing/2010/main"/>
              </a:ext>
            </a:extLst>
          </a:blip>
          <a:srcRect l="20215" t="6594" r="39100" b="9695"/>
          <a:stretch/>
        </p:blipFill>
        <p:spPr>
          <a:xfrm>
            <a:off x="889585" y="2704378"/>
            <a:ext cx="1501976" cy="2316376"/>
          </a:xfrm>
          <a:prstGeom prst="rect">
            <a:avLst/>
          </a:prstGeom>
        </p:spPr>
      </p:pic>
      <p:cxnSp>
        <p:nvCxnSpPr>
          <p:cNvPr id="8" name="Straight Arrow Connector 7"/>
          <p:cNvCxnSpPr>
            <a:stCxn id="9" idx="3"/>
          </p:cNvCxnSpPr>
          <p:nvPr/>
        </p:nvCxnSpPr>
        <p:spPr>
          <a:xfrm>
            <a:off x="1693279" y="2571572"/>
            <a:ext cx="798703" cy="34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57200" y="2386906"/>
            <a:ext cx="1236079" cy="369332"/>
          </a:xfrm>
          <a:prstGeom prst="rect">
            <a:avLst/>
          </a:prstGeom>
          <a:noFill/>
        </p:spPr>
        <p:txBody>
          <a:bodyPr wrap="square" rtlCol="0">
            <a:spAutoFit/>
          </a:bodyPr>
          <a:lstStyle/>
          <a:p>
            <a:r>
              <a:rPr lang="en-US" dirty="0" smtClean="0"/>
              <a:t>Start box</a:t>
            </a:r>
            <a:endParaRPr lang="en-US" dirty="0"/>
          </a:p>
        </p:txBody>
      </p:sp>
      <p:cxnSp>
        <p:nvCxnSpPr>
          <p:cNvPr id="10" name="Straight Arrow Connector 9"/>
          <p:cNvCxnSpPr/>
          <p:nvPr/>
        </p:nvCxnSpPr>
        <p:spPr>
          <a:xfrm rot="16200000" flipV="1">
            <a:off x="167923" y="3314788"/>
            <a:ext cx="1092678" cy="1175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rot="16200000">
            <a:off x="86878" y="4218049"/>
            <a:ext cx="1236079" cy="369332"/>
          </a:xfrm>
          <a:prstGeom prst="rect">
            <a:avLst/>
          </a:prstGeom>
          <a:noFill/>
        </p:spPr>
        <p:txBody>
          <a:bodyPr wrap="square" rtlCol="0">
            <a:spAutoFit/>
          </a:bodyPr>
          <a:lstStyle/>
          <a:p>
            <a:r>
              <a:rPr lang="en-US" dirty="0" smtClean="0"/>
              <a:t>Location</a:t>
            </a:r>
            <a:endParaRPr lang="en-US" dirty="0"/>
          </a:p>
        </p:txBody>
      </p:sp>
      <p:sp>
        <p:nvSpPr>
          <p:cNvPr id="12" name="TextBox 11"/>
          <p:cNvSpPr txBox="1"/>
          <p:nvPr/>
        </p:nvSpPr>
        <p:spPr>
          <a:xfrm>
            <a:off x="0" y="1975386"/>
            <a:ext cx="2504657" cy="400110"/>
          </a:xfrm>
          <a:prstGeom prst="rect">
            <a:avLst/>
          </a:prstGeom>
          <a:noFill/>
        </p:spPr>
        <p:txBody>
          <a:bodyPr wrap="square" rtlCol="0">
            <a:spAutoFit/>
          </a:bodyPr>
          <a:lstStyle/>
          <a:p>
            <a:r>
              <a:rPr lang="en-US" sz="2000" i="1" dirty="0" smtClean="0"/>
              <a:t>State representation</a:t>
            </a:r>
            <a:endParaRPr lang="en-US" sz="2000" i="1" dirty="0"/>
          </a:p>
        </p:txBody>
      </p:sp>
    </p:spTree>
    <p:extLst>
      <p:ext uri="{BB962C8B-B14F-4D97-AF65-F5344CB8AC3E}">
        <p14:creationId xmlns:p14="http://schemas.microsoft.com/office/powerpoint/2010/main" val="358171925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 indPall.eps"/>
          <p:cNvPicPr>
            <a:picLocks noChangeAspect="1"/>
          </p:cNvPicPr>
          <p:nvPr/>
        </p:nvPicPr>
        <p:blipFill rotWithShape="1">
          <a:blip r:embed="rId3" cstate="screen">
            <a:extLst>
              <a:ext uri="{28A0092B-C50C-407E-A947-70E740481C1C}">
                <a14:useLocalDpi xmlns:a14="http://schemas.microsoft.com/office/drawing/2010/main"/>
              </a:ext>
            </a:extLst>
          </a:blip>
          <a:srcRect r="5981"/>
          <a:stretch/>
        </p:blipFill>
        <p:spPr>
          <a:xfrm>
            <a:off x="2469364" y="1547516"/>
            <a:ext cx="6674636" cy="5334000"/>
          </a:xfrm>
          <a:prstGeom prst="rect">
            <a:avLst/>
          </a:prstGeom>
        </p:spPr>
      </p:pic>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Specific state-based predictions</a:t>
            </a:r>
          </a:p>
          <a:p>
            <a:pPr lvl="1"/>
            <a:r>
              <a:rPr lang="en-US" dirty="0" smtClean="0"/>
              <a:t>The task representation will work </a:t>
            </a:r>
            <a:r>
              <a:rPr lang="en-US" dirty="0"/>
              <a:t>but develops very slowly </a:t>
            </a:r>
          </a:p>
        </p:txBody>
      </p:sp>
      <p:pic>
        <p:nvPicPr>
          <p:cNvPr id="5" name="Picture 4" descr="probability square.png"/>
          <p:cNvPicPr>
            <a:picLocks noChangeAspect="1"/>
          </p:cNvPicPr>
          <p:nvPr/>
        </p:nvPicPr>
        <p:blipFill rotWithShape="1">
          <a:blip r:embed="rId4" cstate="screen">
            <a:extLst>
              <a:ext uri="{28A0092B-C50C-407E-A947-70E740481C1C}">
                <a14:useLocalDpi xmlns:a14="http://schemas.microsoft.com/office/drawing/2010/main"/>
              </a:ext>
            </a:extLst>
          </a:blip>
          <a:srcRect l="41642" t="6594" r="16706" b="9695"/>
          <a:stretch/>
        </p:blipFill>
        <p:spPr>
          <a:xfrm>
            <a:off x="702599" y="3157450"/>
            <a:ext cx="947362" cy="1356525"/>
          </a:xfrm>
          <a:prstGeom prst="rect">
            <a:avLst/>
          </a:prstGeom>
        </p:spPr>
      </p:pic>
      <p:cxnSp>
        <p:nvCxnSpPr>
          <p:cNvPr id="6" name="Straight Arrow Connector 5"/>
          <p:cNvCxnSpPr/>
          <p:nvPr/>
        </p:nvCxnSpPr>
        <p:spPr>
          <a:xfrm>
            <a:off x="1274578" y="4698641"/>
            <a:ext cx="375383"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191366" y="4513975"/>
            <a:ext cx="1236079" cy="369332"/>
          </a:xfrm>
          <a:prstGeom prst="rect">
            <a:avLst/>
          </a:prstGeom>
          <a:noFill/>
        </p:spPr>
        <p:txBody>
          <a:bodyPr wrap="square" rtlCol="0">
            <a:spAutoFit/>
          </a:bodyPr>
          <a:lstStyle/>
          <a:p>
            <a:r>
              <a:rPr lang="en-US" dirty="0" smtClean="0"/>
              <a:t>Start box</a:t>
            </a:r>
            <a:endParaRPr lang="en-US" dirty="0"/>
          </a:p>
        </p:txBody>
      </p:sp>
      <p:grpSp>
        <p:nvGrpSpPr>
          <p:cNvPr id="27" name="Group 26"/>
          <p:cNvGrpSpPr/>
          <p:nvPr/>
        </p:nvGrpSpPr>
        <p:grpSpPr>
          <a:xfrm>
            <a:off x="263524" y="3180964"/>
            <a:ext cx="369332" cy="1434490"/>
            <a:chOff x="87868" y="3586264"/>
            <a:chExt cx="369332" cy="1434490"/>
          </a:xfrm>
        </p:grpSpPr>
        <p:cxnSp>
          <p:nvCxnSpPr>
            <p:cNvPr id="8" name="Straight Arrow Connector 7"/>
            <p:cNvCxnSpPr/>
            <p:nvPr/>
          </p:nvCxnSpPr>
          <p:spPr>
            <a:xfrm flipH="1" flipV="1">
              <a:off x="275999" y="3586264"/>
              <a:ext cx="11758" cy="4100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rot="16200000">
              <a:off x="-345506" y="4218049"/>
              <a:ext cx="1236079" cy="369332"/>
            </a:xfrm>
            <a:prstGeom prst="rect">
              <a:avLst/>
            </a:prstGeom>
            <a:noFill/>
          </p:spPr>
          <p:txBody>
            <a:bodyPr wrap="square" rtlCol="0">
              <a:spAutoFit/>
            </a:bodyPr>
            <a:lstStyle/>
            <a:p>
              <a:r>
                <a:rPr lang="en-US" dirty="0" smtClean="0"/>
                <a:t>Location</a:t>
              </a:r>
              <a:endParaRPr lang="en-US" dirty="0"/>
            </a:p>
          </p:txBody>
        </p:sp>
      </p:grpSp>
      <p:sp>
        <p:nvSpPr>
          <p:cNvPr id="10" name="TextBox 9"/>
          <p:cNvSpPr txBox="1"/>
          <p:nvPr/>
        </p:nvSpPr>
        <p:spPr>
          <a:xfrm>
            <a:off x="0" y="1975386"/>
            <a:ext cx="2504657" cy="400110"/>
          </a:xfrm>
          <a:prstGeom prst="rect">
            <a:avLst/>
          </a:prstGeom>
          <a:noFill/>
        </p:spPr>
        <p:txBody>
          <a:bodyPr wrap="square" rtlCol="0">
            <a:spAutoFit/>
          </a:bodyPr>
          <a:lstStyle/>
          <a:p>
            <a:r>
              <a:rPr lang="en-US" sz="2000" i="1" dirty="0" smtClean="0"/>
              <a:t>State representation</a:t>
            </a:r>
            <a:endParaRPr lang="en-US" sz="2000" i="1" dirty="0"/>
          </a:p>
        </p:txBody>
      </p:sp>
      <p:pic>
        <p:nvPicPr>
          <p:cNvPr id="11" name="Picture 10" descr="probability square.png"/>
          <p:cNvPicPr>
            <a:picLocks noChangeAspect="1"/>
          </p:cNvPicPr>
          <p:nvPr/>
        </p:nvPicPr>
        <p:blipFill rotWithShape="1">
          <a:blip r:embed="rId4" cstate="screen">
            <a:extLst>
              <a:ext uri="{28A0092B-C50C-407E-A947-70E740481C1C}">
                <a14:useLocalDpi xmlns:a14="http://schemas.microsoft.com/office/drawing/2010/main"/>
              </a:ext>
            </a:extLst>
          </a:blip>
          <a:srcRect l="20215" t="6594" r="16705" b="9695"/>
          <a:stretch/>
        </p:blipFill>
        <p:spPr>
          <a:xfrm flipH="1">
            <a:off x="1484654" y="2783424"/>
            <a:ext cx="1106019" cy="1662272"/>
          </a:xfrm>
          <a:prstGeom prst="rect">
            <a:avLst/>
          </a:prstGeom>
          <a:scene3d>
            <a:camera prst="isometricRightUp"/>
            <a:lightRig rig="threePt" dir="t"/>
          </a:scene3d>
        </p:spPr>
      </p:pic>
      <p:grpSp>
        <p:nvGrpSpPr>
          <p:cNvPr id="33" name="Group 32"/>
          <p:cNvGrpSpPr/>
          <p:nvPr/>
        </p:nvGrpSpPr>
        <p:grpSpPr>
          <a:xfrm>
            <a:off x="1529810" y="4231750"/>
            <a:ext cx="1236079" cy="369332"/>
            <a:chOff x="1784785" y="4591264"/>
            <a:chExt cx="1236079" cy="369332"/>
          </a:xfrm>
        </p:grpSpPr>
        <p:sp>
          <p:nvSpPr>
            <p:cNvPr id="29" name="TextBox 28"/>
            <p:cNvSpPr txBox="1"/>
            <p:nvPr/>
          </p:nvSpPr>
          <p:spPr>
            <a:xfrm rot="20001976">
              <a:off x="1784785" y="4591264"/>
              <a:ext cx="1236079" cy="369332"/>
            </a:xfrm>
            <a:prstGeom prst="rect">
              <a:avLst/>
            </a:prstGeom>
            <a:noFill/>
          </p:spPr>
          <p:txBody>
            <a:bodyPr wrap="square" rtlCol="0">
              <a:spAutoFit/>
            </a:bodyPr>
            <a:lstStyle/>
            <a:p>
              <a:r>
                <a:rPr lang="en-US" dirty="0" smtClean="0"/>
                <a:t>Flavor</a:t>
              </a:r>
              <a:endParaRPr lang="en-US" dirty="0"/>
            </a:p>
          </p:txBody>
        </p:sp>
        <p:cxnSp>
          <p:nvCxnSpPr>
            <p:cNvPr id="28" name="Straight Arrow Connector 27"/>
            <p:cNvCxnSpPr/>
            <p:nvPr/>
          </p:nvCxnSpPr>
          <p:spPr>
            <a:xfrm rot="3801976" flipH="1" flipV="1">
              <a:off x="2731733" y="4419446"/>
              <a:ext cx="11758" cy="4100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2" name="Parallelogram 11"/>
          <p:cNvSpPr>
            <a:spLocks noChangeAspect="1"/>
          </p:cNvSpPr>
          <p:nvPr/>
        </p:nvSpPr>
        <p:spPr>
          <a:xfrm>
            <a:off x="702599" y="2688484"/>
            <a:ext cx="1685200" cy="429767"/>
          </a:xfrm>
          <a:prstGeom prst="parallelogram">
            <a:avLst>
              <a:gd name="adj" fmla="val 18202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87894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A prior.eps"/>
          <p:cNvPicPr>
            <a:picLocks noChangeAspect="1"/>
          </p:cNvPicPr>
          <p:nvPr/>
        </p:nvPicPr>
        <p:blipFill rotWithShape="1">
          <a:blip r:embed="rId2" cstate="screen">
            <a:extLst>
              <a:ext uri="{28A0092B-C50C-407E-A947-70E740481C1C}">
                <a14:useLocalDpi xmlns:a14="http://schemas.microsoft.com/office/drawing/2010/main"/>
              </a:ext>
            </a:extLst>
          </a:blip>
          <a:srcRect l="73198" t="12065" r="7411" b="54109"/>
          <a:stretch/>
        </p:blipFill>
        <p:spPr>
          <a:xfrm>
            <a:off x="3533547" y="3605974"/>
            <a:ext cx="3108312" cy="3228995"/>
          </a:xfrm>
          <a:prstGeom prst="rect">
            <a:avLst/>
          </a:prstGeom>
        </p:spPr>
      </p:pic>
      <p:sp>
        <p:nvSpPr>
          <p:cNvPr id="3" name="Content Placeholder 2"/>
          <p:cNvSpPr>
            <a:spLocks noGrp="1"/>
          </p:cNvSpPr>
          <p:nvPr>
            <p:ph idx="1"/>
          </p:nvPr>
        </p:nvSpPr>
        <p:spPr>
          <a:xfrm>
            <a:off x="457200" y="721819"/>
            <a:ext cx="8229600" cy="5827527"/>
          </a:xfrm>
        </p:spPr>
        <p:txBody>
          <a:bodyPr>
            <a:normAutofit/>
          </a:bodyPr>
          <a:lstStyle/>
          <a:p>
            <a:r>
              <a:rPr lang="en-US" dirty="0" smtClean="0"/>
              <a:t>The schema for the PA task</a:t>
            </a:r>
          </a:p>
          <a:p>
            <a:pPr lvl="1"/>
            <a:r>
              <a:rPr lang="en-US" dirty="0" smtClean="0"/>
              <a:t>The model identifies the two predictive variables: </a:t>
            </a:r>
          </a:p>
          <a:p>
            <a:pPr lvl="2"/>
            <a:r>
              <a:rPr lang="en-US" i="1" dirty="0" smtClean="0">
                <a:latin typeface="Times New Roman"/>
                <a:cs typeface="Times New Roman"/>
              </a:rPr>
              <a:t>q</a:t>
            </a:r>
            <a:r>
              <a:rPr lang="en-US" i="1" baseline="-25000" dirty="0" smtClean="0">
                <a:latin typeface="Times New Roman"/>
                <a:cs typeface="Times New Roman"/>
              </a:rPr>
              <a:t>1</a:t>
            </a:r>
            <a:r>
              <a:rPr lang="en-US" dirty="0" smtClean="0"/>
              <a:t> = sample location, </a:t>
            </a:r>
            <a:r>
              <a:rPr lang="en-US" i="1" dirty="0" smtClean="0">
                <a:latin typeface="Times New Roman"/>
                <a:cs typeface="Times New Roman"/>
              </a:rPr>
              <a:t>q</a:t>
            </a:r>
            <a:r>
              <a:rPr lang="en-US" i="1" baseline="-25000" dirty="0" smtClean="0">
                <a:latin typeface="Times New Roman"/>
                <a:cs typeface="Times New Roman"/>
              </a:rPr>
              <a:t>2</a:t>
            </a:r>
            <a:r>
              <a:rPr lang="en-US" dirty="0" smtClean="0"/>
              <a:t> = flavor cue</a:t>
            </a:r>
          </a:p>
          <a:p>
            <a:pPr lvl="1"/>
            <a:r>
              <a:rPr lang="en-US" dirty="0" smtClean="0"/>
              <a:t>The conjunction of the predictive variables</a:t>
            </a:r>
            <a:br>
              <a:rPr lang="en-US" dirty="0" smtClean="0"/>
            </a:br>
            <a:r>
              <a:rPr lang="en-US" dirty="0" smtClean="0"/>
              <a:t>form the state-space and proper representation </a:t>
            </a:r>
            <a:br>
              <a:rPr lang="en-US" dirty="0" smtClean="0"/>
            </a:br>
            <a:r>
              <a:rPr lang="en-US" dirty="0" smtClean="0"/>
              <a:t>for the task.</a:t>
            </a:r>
          </a:p>
          <a:p>
            <a:pPr lvl="2"/>
            <a:r>
              <a:rPr lang="en-US" dirty="0" smtClean="0"/>
              <a:t>The state-space supports prediction.</a:t>
            </a:r>
          </a:p>
          <a:p>
            <a:pPr lvl="1"/>
            <a:r>
              <a:rPr lang="en-US" dirty="0" smtClean="0"/>
              <a:t>The generalized prior captures task structure.</a:t>
            </a:r>
          </a:p>
          <a:p>
            <a:pPr lvl="2"/>
            <a:r>
              <a:rPr lang="en-US" dirty="0" smtClean="0"/>
              <a:t>Learning task structure</a:t>
            </a:r>
            <a:br>
              <a:rPr lang="en-US" dirty="0" smtClean="0"/>
            </a:br>
            <a:r>
              <a:rPr lang="en-US" dirty="0" smtClean="0"/>
              <a:t>supports single trial </a:t>
            </a:r>
            <a:br>
              <a:rPr lang="en-US" dirty="0" smtClean="0"/>
            </a:br>
            <a:r>
              <a:rPr lang="en-US" dirty="0" smtClean="0"/>
              <a:t>learning.</a:t>
            </a:r>
            <a:endParaRPr lang="en-US" dirty="0"/>
          </a:p>
        </p:txBody>
      </p:sp>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852416" y="639513"/>
            <a:ext cx="1999010" cy="1281649"/>
          </a:xfrm>
          <a:prstGeom prst="rect">
            <a:avLst/>
          </a:prstGeom>
        </p:spPr>
      </p:pic>
      <p:grpSp>
        <p:nvGrpSpPr>
          <p:cNvPr id="4" name="Group 3"/>
          <p:cNvGrpSpPr/>
          <p:nvPr/>
        </p:nvGrpSpPr>
        <p:grpSpPr>
          <a:xfrm>
            <a:off x="6184659" y="2512017"/>
            <a:ext cx="2785957" cy="3045368"/>
            <a:chOff x="6184659" y="2363407"/>
            <a:chExt cx="2785957" cy="3045368"/>
          </a:xfrm>
        </p:grpSpPr>
        <p:pic>
          <p:nvPicPr>
            <p:cNvPr id="6" name="Picture 5" descr="probability square.png"/>
            <p:cNvPicPr>
              <a:picLocks noChangeAspect="1"/>
            </p:cNvPicPr>
            <p:nvPr/>
          </p:nvPicPr>
          <p:blipFill rotWithShape="1">
            <a:blip r:embed="rId5" cstate="screen">
              <a:extLst>
                <a:ext uri="{28A0092B-C50C-407E-A947-70E740481C1C}">
                  <a14:useLocalDpi xmlns:a14="http://schemas.microsoft.com/office/drawing/2010/main"/>
                </a:ext>
              </a:extLst>
            </a:blip>
            <a:srcRect l="20215" t="6594" r="16705" b="9695"/>
            <a:stretch/>
          </p:blipFill>
          <p:spPr>
            <a:xfrm>
              <a:off x="6641859" y="3092399"/>
              <a:ext cx="2328757" cy="2316376"/>
            </a:xfrm>
            <a:prstGeom prst="rect">
              <a:avLst/>
            </a:prstGeom>
          </p:spPr>
        </p:pic>
        <p:grpSp>
          <p:nvGrpSpPr>
            <p:cNvPr id="7" name="Group 6"/>
            <p:cNvGrpSpPr/>
            <p:nvPr/>
          </p:nvGrpSpPr>
          <p:grpSpPr>
            <a:xfrm>
              <a:off x="6641859" y="2774927"/>
              <a:ext cx="2034782" cy="369332"/>
              <a:chOff x="457200" y="1481540"/>
              <a:chExt cx="2034782" cy="369332"/>
            </a:xfrm>
          </p:grpSpPr>
          <p:cxnSp>
            <p:nvCxnSpPr>
              <p:cNvPr id="8" name="Straight Arrow Connector 7"/>
              <p:cNvCxnSpPr/>
              <p:nvPr/>
            </p:nvCxnSpPr>
            <p:spPr>
              <a:xfrm flipV="1">
                <a:off x="1399304" y="1669671"/>
                <a:ext cx="1092678" cy="1175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57200" y="1481540"/>
                <a:ext cx="1236079" cy="369332"/>
              </a:xfrm>
              <a:prstGeom prst="rect">
                <a:avLst/>
              </a:prstGeom>
              <a:noFill/>
            </p:spPr>
            <p:txBody>
              <a:bodyPr wrap="square" rtlCol="0">
                <a:spAutoFit/>
              </a:bodyPr>
              <a:lstStyle/>
              <a:p>
                <a:r>
                  <a:rPr lang="en-US" dirty="0" smtClean="0"/>
                  <a:t>Flavor</a:t>
                </a:r>
                <a:endParaRPr lang="en-US" dirty="0"/>
              </a:p>
            </p:txBody>
          </p:sp>
        </p:grpSp>
        <p:cxnSp>
          <p:nvCxnSpPr>
            <p:cNvPr id="10" name="Straight Arrow Connector 9"/>
            <p:cNvCxnSpPr/>
            <p:nvPr/>
          </p:nvCxnSpPr>
          <p:spPr>
            <a:xfrm rot="16200000" flipV="1">
              <a:off x="5920198" y="3702809"/>
              <a:ext cx="1092678" cy="1175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rot="16200000">
              <a:off x="5839153" y="4606070"/>
              <a:ext cx="1236079" cy="369332"/>
            </a:xfrm>
            <a:prstGeom prst="rect">
              <a:avLst/>
            </a:prstGeom>
            <a:noFill/>
          </p:spPr>
          <p:txBody>
            <a:bodyPr wrap="square" rtlCol="0">
              <a:spAutoFit/>
            </a:bodyPr>
            <a:lstStyle/>
            <a:p>
              <a:r>
                <a:rPr lang="en-US" dirty="0" smtClean="0"/>
                <a:t>Location</a:t>
              </a:r>
              <a:endParaRPr lang="en-US" dirty="0"/>
            </a:p>
          </p:txBody>
        </p:sp>
        <p:sp>
          <p:nvSpPr>
            <p:cNvPr id="13" name="TextBox 12"/>
            <p:cNvSpPr txBox="1"/>
            <p:nvPr/>
          </p:nvSpPr>
          <p:spPr>
            <a:xfrm>
              <a:off x="6184659" y="2363407"/>
              <a:ext cx="2504657" cy="400110"/>
            </a:xfrm>
            <a:prstGeom prst="rect">
              <a:avLst/>
            </a:prstGeom>
            <a:noFill/>
          </p:spPr>
          <p:txBody>
            <a:bodyPr wrap="square" rtlCol="0">
              <a:spAutoFit/>
            </a:bodyPr>
            <a:lstStyle/>
            <a:p>
              <a:r>
                <a:rPr lang="en-US" sz="2000" i="1" dirty="0" smtClean="0"/>
                <a:t>State representation</a:t>
              </a:r>
              <a:endParaRPr lang="en-US" sz="2000" i="1" dirty="0"/>
            </a:p>
          </p:txBody>
        </p:sp>
      </p:grpSp>
    </p:spTree>
    <p:extLst>
      <p:ext uri="{BB962C8B-B14F-4D97-AF65-F5344CB8AC3E}">
        <p14:creationId xmlns:p14="http://schemas.microsoft.com/office/powerpoint/2010/main" val="3553596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9" presetClass="emph" presetSubtype="0" nodeType="withEffect">
                                  <p:stCondLst>
                                    <p:cond delay="0"/>
                                  </p:stCondLst>
                                  <p:childTnLst>
                                    <p:set>
                                      <p:cBhvr rctx="PPT">
                                        <p:cTn id="20" dur="indefinite"/>
                                        <p:tgtEl>
                                          <p:spTgt spid="3">
                                            <p:txEl>
                                              <p:pRg st="1" end="1"/>
                                            </p:txEl>
                                          </p:spTgt>
                                        </p:tgtEl>
                                        <p:attrNameLst>
                                          <p:attrName>style.opacity</p:attrName>
                                        </p:attrNameLst>
                                      </p:cBhvr>
                                      <p:to>
                                        <p:strVal val="0.5"/>
                                      </p:to>
                                    </p:set>
                                    <p:animEffect filter="image" prLst="opacity: 0.5">
                                      <p:cBhvr rctx="IE">
                                        <p:cTn id="21" dur="indefinite"/>
                                        <p:tgtEl>
                                          <p:spTgt spid="3">
                                            <p:txEl>
                                              <p:pRg st="1" end="1"/>
                                            </p:txEl>
                                          </p:spTgt>
                                        </p:tgtEl>
                                      </p:cBhvr>
                                    </p:animEffect>
                                  </p:childTnLst>
                                </p:cTn>
                              </p:par>
                              <p:par>
                                <p:cTn id="22" presetID="9" presetClass="emph" presetSubtype="0" nodeType="withEffect">
                                  <p:stCondLst>
                                    <p:cond delay="0"/>
                                  </p:stCondLst>
                                  <p:childTnLst>
                                    <p:set>
                                      <p:cBhvr rctx="PPT">
                                        <p:cTn id="23" dur="indefinite"/>
                                        <p:tgtEl>
                                          <p:spTgt spid="3">
                                            <p:txEl>
                                              <p:pRg st="2" end="2"/>
                                            </p:txEl>
                                          </p:spTgt>
                                        </p:tgtEl>
                                        <p:attrNameLst>
                                          <p:attrName>style.opacity</p:attrName>
                                        </p:attrNameLst>
                                      </p:cBhvr>
                                      <p:to>
                                        <p:strVal val="0.5"/>
                                      </p:to>
                                    </p:set>
                                    <p:animEffect filter="image" prLst="opacity: 0.5">
                                      <p:cBhvr rctx="IE">
                                        <p:cTn id="24" dur="indefinite"/>
                                        <p:tgtEl>
                                          <p:spTgt spid="3">
                                            <p:txEl>
                                              <p:pRg st="2" end="2"/>
                                            </p:txEl>
                                          </p:spTgt>
                                        </p:tgtEl>
                                      </p:cBhvr>
                                    </p:animEffect>
                                  </p:childTnLst>
                                </p:cTn>
                              </p:par>
                              <p:par>
                                <p:cTn id="25" presetID="9" presetClass="emph" presetSubtype="0" nodeType="withEffect">
                                  <p:stCondLst>
                                    <p:cond delay="0"/>
                                  </p:stCondLst>
                                  <p:childTnLst>
                                    <p:set>
                                      <p:cBhvr rctx="PPT">
                                        <p:cTn id="26" dur="indefinite"/>
                                        <p:tgtEl>
                                          <p:spTgt spid="5"/>
                                        </p:tgtEl>
                                        <p:attrNameLst>
                                          <p:attrName>style.opacity</p:attrName>
                                        </p:attrNameLst>
                                      </p:cBhvr>
                                      <p:to>
                                        <p:strVal val="0.5"/>
                                      </p:to>
                                    </p:set>
                                    <p:animEffect filter="image" prLst="opacity: 0.5">
                                      <p:cBhvr rctx="IE">
                                        <p:cTn id="27" dur="indefinite"/>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par>
                                <p:cTn id="41" presetID="9" presetClass="emph" presetSubtype="0" nodeType="withEffect">
                                  <p:stCondLst>
                                    <p:cond delay="0"/>
                                  </p:stCondLst>
                                  <p:childTnLst>
                                    <p:set>
                                      <p:cBhvr rctx="PPT">
                                        <p:cTn id="42" dur="indefinite"/>
                                        <p:tgtEl>
                                          <p:spTgt spid="3">
                                            <p:txEl>
                                              <p:pRg st="3" end="3"/>
                                            </p:txEl>
                                          </p:spTgt>
                                        </p:tgtEl>
                                        <p:attrNameLst>
                                          <p:attrName>style.opacity</p:attrName>
                                        </p:attrNameLst>
                                      </p:cBhvr>
                                      <p:to>
                                        <p:strVal val="0.5"/>
                                      </p:to>
                                    </p:set>
                                    <p:animEffect filter="image" prLst="opacity: 0.5">
                                      <p:cBhvr rctx="IE">
                                        <p:cTn id="43" dur="indefinite"/>
                                        <p:tgtEl>
                                          <p:spTgt spid="3">
                                            <p:txEl>
                                              <p:pRg st="3" end="3"/>
                                            </p:txEl>
                                          </p:spTgt>
                                        </p:tgtEl>
                                      </p:cBhvr>
                                    </p:animEffect>
                                  </p:childTnLst>
                                </p:cTn>
                              </p:par>
                              <p:par>
                                <p:cTn id="44" presetID="9" presetClass="emph" presetSubtype="0" nodeType="withEffect">
                                  <p:stCondLst>
                                    <p:cond delay="0"/>
                                  </p:stCondLst>
                                  <p:childTnLst>
                                    <p:set>
                                      <p:cBhvr rctx="PPT">
                                        <p:cTn id="45" dur="indefinite"/>
                                        <p:tgtEl>
                                          <p:spTgt spid="3">
                                            <p:txEl>
                                              <p:pRg st="4" end="4"/>
                                            </p:txEl>
                                          </p:spTgt>
                                        </p:tgtEl>
                                        <p:attrNameLst>
                                          <p:attrName>style.opacity</p:attrName>
                                        </p:attrNameLst>
                                      </p:cBhvr>
                                      <p:to>
                                        <p:strVal val="0.5"/>
                                      </p:to>
                                    </p:set>
                                    <p:animEffect filter="image" prLst="opacity: 0.5">
                                      <p:cBhvr rctx="IE">
                                        <p:cTn id="46" dur="indefinite"/>
                                        <p:tgtEl>
                                          <p:spTgt spid="3">
                                            <p:txEl>
                                              <p:pRg st="4" end="4"/>
                                            </p:txEl>
                                          </p:spTgt>
                                        </p:tgtEl>
                                      </p:cBhvr>
                                    </p:animEffect>
                                  </p:childTnLst>
                                </p:cTn>
                              </p:par>
                              <p:par>
                                <p:cTn id="47" presetID="9" presetClass="emph" presetSubtype="0" nodeType="withEffect">
                                  <p:stCondLst>
                                    <p:cond delay="0"/>
                                  </p:stCondLst>
                                  <p:childTnLst>
                                    <p:set>
                                      <p:cBhvr rctx="PPT">
                                        <p:cTn id="48" dur="indefinite"/>
                                        <p:tgtEl>
                                          <p:spTgt spid="4"/>
                                        </p:tgtEl>
                                        <p:attrNameLst>
                                          <p:attrName>style.opacity</p:attrName>
                                        </p:attrNameLst>
                                      </p:cBhvr>
                                      <p:to>
                                        <p:strVal val="0.5"/>
                                      </p:to>
                                    </p:set>
                                    <p:animEffect filter="image" prLst="opacity: 0.5">
                                      <p:cBhvr rctx="IE">
                                        <p:cTn id="49" dur="indefinite"/>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41468" y="670732"/>
            <a:ext cx="4356100" cy="2895600"/>
          </a:xfrm>
          <a:prstGeom prst="rect">
            <a:avLst/>
          </a:prstGeom>
        </p:spPr>
      </p:pic>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Schemas and consolidation</a:t>
            </a:r>
          </a:p>
          <a:p>
            <a:pPr lvl="1"/>
            <a:r>
              <a:rPr lang="en-US" dirty="0" smtClean="0"/>
              <a:t>Novel paired associate </a:t>
            </a:r>
            <a:br>
              <a:rPr lang="en-US" dirty="0" smtClean="0"/>
            </a:br>
            <a:r>
              <a:rPr lang="en-US" dirty="0" smtClean="0"/>
              <a:t>memory becomes</a:t>
            </a:r>
            <a:br>
              <a:rPr lang="en-US" dirty="0" smtClean="0"/>
            </a:br>
            <a:r>
              <a:rPr lang="en-US" dirty="0" smtClean="0"/>
              <a:t>independent of the </a:t>
            </a:r>
            <a:br>
              <a:rPr lang="en-US" dirty="0" smtClean="0"/>
            </a:br>
            <a:r>
              <a:rPr lang="en-US" dirty="0" smtClean="0"/>
              <a:t>hippocampus in 3-48 hours.</a:t>
            </a:r>
          </a:p>
          <a:p>
            <a:pPr lvl="1"/>
            <a:endParaRPr lang="en-US" dirty="0"/>
          </a:p>
          <a:p>
            <a:pPr lvl="1"/>
            <a:endParaRPr lang="en-US" dirty="0" smtClean="0"/>
          </a:p>
          <a:p>
            <a:pPr lvl="1"/>
            <a:r>
              <a:rPr lang="en-US" dirty="0" smtClean="0"/>
              <a:t>If consolidation is related to the</a:t>
            </a:r>
            <a:br>
              <a:rPr lang="en-US" dirty="0" smtClean="0"/>
            </a:br>
            <a:r>
              <a:rPr lang="en-US" dirty="0" smtClean="0"/>
              <a:t>stability of a task-based inference</a:t>
            </a:r>
            <a:br>
              <a:rPr lang="en-US" dirty="0" smtClean="0"/>
            </a:br>
            <a:r>
              <a:rPr lang="en-US" dirty="0" smtClean="0"/>
              <a:t>then</a:t>
            </a:r>
            <a:r>
              <a:rPr lang="en-US" dirty="0"/>
              <a:t> </a:t>
            </a:r>
            <a:r>
              <a:rPr lang="en-US" dirty="0" smtClean="0"/>
              <a:t>schemas can speed consolidation</a:t>
            </a:r>
            <a:br>
              <a:rPr lang="en-US" dirty="0" smtClean="0"/>
            </a:br>
            <a:r>
              <a:rPr lang="en-US" dirty="0" smtClean="0"/>
              <a:t>processes by increasing stability.</a:t>
            </a:r>
            <a:endParaRPr lang="en-US" dirty="0"/>
          </a:p>
        </p:txBody>
      </p:sp>
      <p:pic>
        <p:nvPicPr>
          <p:cNvPr id="5" name="Picture 4" descr="oneObsPrior.eps"/>
          <p:cNvPicPr>
            <a:picLocks noChangeAspect="1"/>
          </p:cNvPicPr>
          <p:nvPr/>
        </p:nvPicPr>
        <p:blipFill rotWithShape="1">
          <a:blip r:embed="rId4" cstate="screen">
            <a:extLst>
              <a:ext uri="{28A0092B-C50C-407E-A947-70E740481C1C}">
                <a14:useLocalDpi xmlns:a14="http://schemas.microsoft.com/office/drawing/2010/main"/>
              </a:ext>
            </a:extLst>
          </a:blip>
          <a:srcRect l="5206" t="16233" r="5795" b="7278"/>
          <a:stretch/>
        </p:blipFill>
        <p:spPr>
          <a:xfrm>
            <a:off x="216187" y="4547654"/>
            <a:ext cx="3431317" cy="2215706"/>
          </a:xfrm>
          <a:prstGeom prst="rect">
            <a:avLst/>
          </a:prstGeom>
          <a:ln w="38100" cap="sq">
            <a:noFill/>
            <a:prstDash val="solid"/>
            <a:miter lim="800000"/>
          </a:ln>
          <a:effectLst/>
        </p:spPr>
      </p:pic>
      <p:pic>
        <p:nvPicPr>
          <p:cNvPr id="6" name="Picture 5" descr="oneObsWithPrior.eps"/>
          <p:cNvPicPr>
            <a:picLocks noChangeAspect="1"/>
          </p:cNvPicPr>
          <p:nvPr/>
        </p:nvPicPr>
        <p:blipFill rotWithShape="1">
          <a:blip r:embed="rId5" cstate="screen">
            <a:extLst>
              <a:ext uri="{28A0092B-C50C-407E-A947-70E740481C1C}">
                <a14:useLocalDpi xmlns:a14="http://schemas.microsoft.com/office/drawing/2010/main"/>
              </a:ext>
            </a:extLst>
          </a:blip>
          <a:srcRect l="10964" t="32022" r="63271" b="7190"/>
          <a:stretch/>
        </p:blipFill>
        <p:spPr>
          <a:xfrm>
            <a:off x="3512862" y="4655804"/>
            <a:ext cx="2945714" cy="2107556"/>
          </a:xfrm>
          <a:prstGeom prst="rect">
            <a:avLst/>
          </a:prstGeom>
        </p:spPr>
      </p:pic>
      <p:pic>
        <p:nvPicPr>
          <p:cNvPr id="7" name="Picture 6" descr="oneObsWithPrior.eps"/>
          <p:cNvPicPr>
            <a:picLocks noChangeAspect="1"/>
          </p:cNvPicPr>
          <p:nvPr/>
        </p:nvPicPr>
        <p:blipFill rotWithShape="1">
          <a:blip r:embed="rId5" cstate="screen">
            <a:extLst>
              <a:ext uri="{28A0092B-C50C-407E-A947-70E740481C1C}">
                <a14:useLocalDpi xmlns:a14="http://schemas.microsoft.com/office/drawing/2010/main"/>
              </a:ext>
            </a:extLst>
          </a:blip>
          <a:srcRect l="37911" t="32022" r="36691" b="7190"/>
          <a:stretch/>
        </p:blipFill>
        <p:spPr>
          <a:xfrm>
            <a:off x="6093748" y="4642294"/>
            <a:ext cx="2903820" cy="2107556"/>
          </a:xfrm>
          <a:prstGeom prst="rect">
            <a:avLst/>
          </a:prstGeom>
        </p:spPr>
      </p:pic>
      <p:sp>
        <p:nvSpPr>
          <p:cNvPr id="8" name="Text Box 13"/>
          <p:cNvSpPr txBox="1">
            <a:spLocks noChangeArrowheads="1"/>
          </p:cNvSpPr>
          <p:nvPr/>
        </p:nvSpPr>
        <p:spPr bwMode="auto">
          <a:xfrm>
            <a:off x="7330573" y="2649599"/>
            <a:ext cx="1666995" cy="276999"/>
          </a:xfrm>
          <a:prstGeom prst="rect">
            <a:avLst/>
          </a:prstGeom>
          <a:noFill/>
          <a:ln w="9525">
            <a:noFill/>
            <a:miter lim="800000"/>
            <a:headEnd/>
            <a:tailEnd/>
          </a:ln>
        </p:spPr>
        <p:txBody>
          <a:bodyPr wrap="none">
            <a:spAutoFit/>
          </a:bodyPr>
          <a:lstStyle/>
          <a:p>
            <a:r>
              <a:rPr lang="en-US" sz="1200" b="0" dirty="0" err="1" smtClean="0">
                <a:latin typeface="+mn-lt"/>
              </a:rPr>
              <a:t>Tse</a:t>
            </a:r>
            <a:r>
              <a:rPr lang="en-US" sz="1200" b="0" dirty="0" smtClean="0">
                <a:latin typeface="+mn-lt"/>
              </a:rPr>
              <a:t> et al. </a:t>
            </a:r>
            <a:r>
              <a:rPr lang="en-US" sz="1200" dirty="0" smtClean="0">
                <a:latin typeface="+mn-lt"/>
              </a:rPr>
              <a:t>(2007) </a:t>
            </a:r>
            <a:r>
              <a:rPr lang="en-US" sz="1200" i="1" dirty="0" smtClean="0">
                <a:latin typeface="+mn-lt"/>
              </a:rPr>
              <a:t>Science</a:t>
            </a:r>
            <a:endParaRPr lang="en-US" sz="1200" b="0" dirty="0">
              <a:latin typeface="+mn-lt"/>
            </a:endParaRPr>
          </a:p>
        </p:txBody>
      </p:sp>
    </p:spTree>
    <p:extLst>
      <p:ext uri="{BB962C8B-B14F-4D97-AF65-F5344CB8AC3E}">
        <p14:creationId xmlns:p14="http://schemas.microsoft.com/office/powerpoint/2010/main" val="391485494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Schemas and consolidation</a:t>
            </a:r>
          </a:p>
          <a:p>
            <a:pPr lvl="1"/>
            <a:r>
              <a:rPr lang="en-US" dirty="0" smtClean="0"/>
              <a:t>A single training trial leaves the new PA prediction quite malleable and unstable.</a:t>
            </a:r>
          </a:p>
          <a:p>
            <a:pPr lvl="1"/>
            <a:r>
              <a:rPr lang="en-US" dirty="0" smtClean="0"/>
              <a:t>We hypothesize that reactivation-based learning is contingent on the coherence of the prediction </a:t>
            </a:r>
            <a:r>
              <a:rPr lang="en-US" i="1" dirty="0" smtClean="0">
                <a:latin typeface="Times New Roman"/>
                <a:cs typeface="Times New Roman"/>
              </a:rPr>
              <a:t>p</a:t>
            </a:r>
            <a:r>
              <a:rPr lang="en-US" dirty="0" smtClean="0">
                <a:latin typeface="Times New Roman"/>
                <a:cs typeface="Times New Roman"/>
              </a:rPr>
              <a:t>(</a:t>
            </a:r>
            <a:r>
              <a:rPr lang="en-US" i="1" dirty="0" err="1" smtClean="0">
                <a:latin typeface="Times New Roman"/>
                <a:cs typeface="Times New Roman"/>
              </a:rPr>
              <a:t>o|M</a:t>
            </a:r>
            <a:r>
              <a:rPr lang="en-US" dirty="0" smtClean="0">
                <a:latin typeface="Times New Roman"/>
                <a:cs typeface="Times New Roman"/>
              </a:rPr>
              <a:t>)</a:t>
            </a:r>
            <a:r>
              <a:rPr lang="en-US" dirty="0" smtClean="0"/>
              <a:t>.  Reactivation only occurs if the entropy of the prediction is sufficiently small.</a:t>
            </a:r>
          </a:p>
          <a:p>
            <a:pPr lvl="1"/>
            <a:endParaRPr lang="en-US" dirty="0"/>
          </a:p>
          <a:p>
            <a:pPr lvl="1"/>
            <a:endParaRPr lang="en-US" dirty="0" smtClean="0"/>
          </a:p>
          <a:p>
            <a:pPr lvl="1"/>
            <a:r>
              <a:rPr lang="en-US" dirty="0" smtClean="0"/>
              <a:t>We computed the expected KL divergence for the Bayesian update as a measure of stability for a given PA.</a:t>
            </a:r>
          </a:p>
        </p:txBody>
      </p:sp>
      <p:pic>
        <p:nvPicPr>
          <p:cNvPr id="4" name="Picture 3"/>
          <p:cNvPicPr>
            <a:picLocks noChangeAspect="1"/>
          </p:cNvPicPr>
          <p:nvPr/>
        </p:nvPicPr>
        <p:blipFill>
          <a:blip r:embed="rId3"/>
          <a:stretch>
            <a:fillRect/>
          </a:stretch>
        </p:blipFill>
        <p:spPr>
          <a:xfrm>
            <a:off x="2311400" y="3011259"/>
            <a:ext cx="4508500" cy="444500"/>
          </a:xfrm>
          <a:prstGeom prst="rect">
            <a:avLst/>
          </a:prstGeom>
        </p:spPr>
      </p:pic>
    </p:spTree>
    <p:extLst>
      <p:ext uri="{BB962C8B-B14F-4D97-AF65-F5344CB8AC3E}">
        <p14:creationId xmlns:p14="http://schemas.microsoft.com/office/powerpoint/2010/main" val="16543801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task structure</a:t>
            </a:r>
            <a:endParaRPr lang="en-US" dirty="0"/>
          </a:p>
        </p:txBody>
      </p:sp>
      <p:sp>
        <p:nvSpPr>
          <p:cNvPr id="3" name="Content Placeholder 2"/>
          <p:cNvSpPr>
            <a:spLocks noGrp="1"/>
          </p:cNvSpPr>
          <p:nvPr>
            <p:ph idx="1"/>
          </p:nvPr>
        </p:nvSpPr>
        <p:spPr/>
        <p:txBody>
          <a:bodyPr/>
          <a:lstStyle/>
          <a:p>
            <a:r>
              <a:rPr lang="en-US" dirty="0" smtClean="0"/>
              <a:t>Problem statement</a:t>
            </a:r>
          </a:p>
          <a:p>
            <a:pPr lvl="1"/>
            <a:r>
              <a:rPr lang="en-US" dirty="0" smtClean="0"/>
              <a:t>Most of the observations we encounter are the product of unobservable or </a:t>
            </a:r>
            <a:r>
              <a:rPr lang="en-US" i="1" dirty="0" smtClean="0"/>
              <a:t>latent</a:t>
            </a:r>
            <a:r>
              <a:rPr lang="en-US" dirty="0" smtClean="0"/>
              <a:t> causes</a:t>
            </a:r>
            <a:r>
              <a:rPr lang="en-US" dirty="0"/>
              <a:t> (e.g. the contingency CS </a:t>
            </a:r>
            <a:r>
              <a:rPr lang="en-US" dirty="0">
                <a:latin typeface="Wingdings"/>
                <a:ea typeface="Wingdings"/>
                <a:cs typeface="Wingdings"/>
                <a:sym typeface="Wingdings"/>
              </a:rPr>
              <a:t></a:t>
            </a:r>
            <a:r>
              <a:rPr lang="en-US" dirty="0"/>
              <a:t>UCS)</a:t>
            </a:r>
            <a:r>
              <a:rPr lang="en-US" dirty="0" smtClean="0"/>
              <a:t>.  How can we </a:t>
            </a:r>
            <a:r>
              <a:rPr lang="en-US" b="1" i="1" dirty="0" smtClean="0"/>
              <a:t>efficiently</a:t>
            </a:r>
            <a:r>
              <a:rPr lang="en-US" dirty="0" smtClean="0"/>
              <a:t> learn about these latent causes </a:t>
            </a:r>
            <a:r>
              <a:rPr lang="en-US" dirty="0"/>
              <a:t>and predict task observations</a:t>
            </a:r>
            <a:r>
              <a:rPr lang="en-US" dirty="0" smtClean="0"/>
              <a:t>?</a:t>
            </a:r>
          </a:p>
          <a:p>
            <a:pPr lvl="1"/>
            <a:endParaRPr lang="en-US" dirty="0"/>
          </a:p>
          <a:p>
            <a:r>
              <a:rPr lang="en-US" dirty="0" smtClean="0"/>
              <a:t>An associative response</a:t>
            </a:r>
          </a:p>
          <a:p>
            <a:pPr lvl="1"/>
            <a:r>
              <a:rPr lang="en-US" dirty="0" smtClean="0"/>
              <a:t>We learn only to associate observations and only implicitly learn about latent causes via the associative structure of observations.</a:t>
            </a:r>
          </a:p>
          <a:p>
            <a:endParaRPr lang="en-US" dirty="0" smtClean="0"/>
          </a:p>
          <a:p>
            <a:r>
              <a:rPr lang="en-US" b="1" i="1" dirty="0" smtClean="0"/>
              <a:t>A Bayesian response</a:t>
            </a:r>
          </a:p>
          <a:p>
            <a:pPr lvl="1"/>
            <a:r>
              <a:rPr lang="en-US" dirty="0" smtClean="0"/>
              <a:t>We make probabilistic inferences about these underlying causes that structure our observations.</a:t>
            </a:r>
            <a:endParaRPr lang="en-US" dirty="0"/>
          </a:p>
        </p:txBody>
      </p:sp>
    </p:spTree>
    <p:extLst>
      <p:ext uri="{BB962C8B-B14F-4D97-AF65-F5344CB8AC3E}">
        <p14:creationId xmlns:p14="http://schemas.microsoft.com/office/powerpoint/2010/main" val="124459996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818" t="52222" r="50126"/>
          <a:stretch/>
        </p:blipFill>
        <p:spPr>
          <a:xfrm>
            <a:off x="4474121" y="3207876"/>
            <a:ext cx="4212679" cy="3376974"/>
          </a:xfrm>
          <a:prstGeom prst="rect">
            <a:avLst/>
          </a:prstGeom>
        </p:spPr>
      </p:pic>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Schemas and consolidation</a:t>
            </a:r>
          </a:p>
          <a:p>
            <a:pPr lvl="1"/>
            <a:r>
              <a:rPr lang="en-US" dirty="0" smtClean="0"/>
              <a:t>We propose that reactivation is contingent on the entropy of a PA.  </a:t>
            </a:r>
          </a:p>
          <a:p>
            <a:pPr lvl="2"/>
            <a:r>
              <a:rPr lang="en-US" dirty="0" smtClean="0"/>
              <a:t>High entropy PA states are replayed (sampled from memory) less frequently than low entropy states.</a:t>
            </a:r>
          </a:p>
          <a:p>
            <a:pPr lvl="2"/>
            <a:endParaRPr lang="en-US" dirty="0" smtClean="0"/>
          </a:p>
          <a:p>
            <a:pPr lvl="1"/>
            <a:r>
              <a:rPr lang="en-US" dirty="0" smtClean="0"/>
              <a:t>The stability of the schema is found by measuring the extent to which a new sample will alter the schema.</a:t>
            </a:r>
          </a:p>
          <a:p>
            <a:pPr lvl="2"/>
            <a:r>
              <a:rPr lang="en-US" dirty="0" smtClean="0"/>
              <a:t>We compute stability using</a:t>
            </a:r>
            <a:br>
              <a:rPr lang="en-US" dirty="0" smtClean="0"/>
            </a:br>
            <a:r>
              <a:rPr lang="en-US" dirty="0" smtClean="0"/>
              <a:t>the expected information </a:t>
            </a:r>
            <a:br>
              <a:rPr lang="en-US" dirty="0" smtClean="0"/>
            </a:br>
            <a:r>
              <a:rPr lang="en-US" dirty="0" smtClean="0"/>
              <a:t>gain.</a:t>
            </a:r>
          </a:p>
          <a:p>
            <a:pPr lvl="2"/>
            <a:r>
              <a:rPr lang="en-US" dirty="0" smtClean="0"/>
              <a:t>For consistent training, </a:t>
            </a:r>
            <a:br>
              <a:rPr lang="en-US" dirty="0" smtClean="0"/>
            </a:br>
            <a:r>
              <a:rPr lang="en-US" dirty="0" smtClean="0"/>
              <a:t>stable Pas can be achieved</a:t>
            </a:r>
            <a:br>
              <a:rPr lang="en-US" dirty="0" smtClean="0"/>
            </a:br>
            <a:r>
              <a:rPr lang="en-US" dirty="0" smtClean="0"/>
              <a:t>in approximately 20-30</a:t>
            </a:r>
            <a:br>
              <a:rPr lang="en-US" dirty="0" smtClean="0"/>
            </a:br>
            <a:r>
              <a:rPr lang="en-US" dirty="0" smtClean="0"/>
              <a:t>reactivations.</a:t>
            </a:r>
            <a:endParaRPr lang="en-US" dirty="0"/>
          </a:p>
        </p:txBody>
      </p:sp>
    </p:spTree>
    <p:extLst>
      <p:ext uri="{BB962C8B-B14F-4D97-AF65-F5344CB8AC3E}">
        <p14:creationId xmlns:p14="http://schemas.microsoft.com/office/powerpoint/2010/main" val="106126993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Schemas in the inconsistent training condition</a:t>
            </a:r>
          </a:p>
          <a:p>
            <a:pPr lvl="1"/>
            <a:r>
              <a:rPr lang="en-US" dirty="0" smtClean="0"/>
              <a:t>The no potential predictive variables model generally wins out.</a:t>
            </a:r>
          </a:p>
          <a:p>
            <a:pPr lvl="1"/>
            <a:r>
              <a:rPr lang="en-US" dirty="0" smtClean="0"/>
              <a:t>Each of the models reflects the lack of consistent task contingencies.</a:t>
            </a:r>
            <a:endParaRPr lang="en-US" dirty="0"/>
          </a:p>
        </p:txBody>
      </p:sp>
      <p:pic>
        <p:nvPicPr>
          <p:cNvPr id="5" name="Picture 4" descr="params.eps"/>
          <p:cNvPicPr>
            <a:picLocks noChangeAspect="1"/>
          </p:cNvPicPr>
          <p:nvPr/>
        </p:nvPicPr>
        <p:blipFill rotWithShape="1">
          <a:blip r:embed="rId2">
            <a:extLst>
              <a:ext uri="{28A0092B-C50C-407E-A947-70E740481C1C}">
                <a14:useLocalDpi xmlns:a14="http://schemas.microsoft.com/office/drawing/2010/main" val="0"/>
              </a:ext>
            </a:extLst>
          </a:blip>
          <a:srcRect l="10639" t="6298" r="7499"/>
          <a:stretch/>
        </p:blipFill>
        <p:spPr>
          <a:xfrm>
            <a:off x="0" y="2391264"/>
            <a:ext cx="9144000" cy="4418047"/>
          </a:xfrm>
          <a:prstGeom prst="rect">
            <a:avLst/>
          </a:prstGeom>
        </p:spPr>
      </p:pic>
    </p:spTree>
    <p:extLst>
      <p:ext uri="{BB962C8B-B14F-4D97-AF65-F5344CB8AC3E}">
        <p14:creationId xmlns:p14="http://schemas.microsoft.com/office/powerpoint/2010/main" val="26675572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8507"/>
          <a:stretch/>
        </p:blipFill>
        <p:spPr>
          <a:xfrm>
            <a:off x="623731" y="2834456"/>
            <a:ext cx="8063069" cy="2977725"/>
          </a:xfrm>
          <a:prstGeom prst="rect">
            <a:avLst/>
          </a:prstGeom>
        </p:spPr>
      </p:pic>
      <p:sp>
        <p:nvSpPr>
          <p:cNvPr id="2" name="Title 1"/>
          <p:cNvSpPr>
            <a:spLocks noGrp="1"/>
          </p:cNvSpPr>
          <p:nvPr>
            <p:ph type="title"/>
          </p:nvPr>
        </p:nvSpPr>
        <p:spPr/>
        <p:txBody>
          <a:bodyPr>
            <a:normAutofit fontScale="90000"/>
          </a:bodyPr>
          <a:lstStyle/>
          <a:p>
            <a:r>
              <a:rPr lang="en-US" dirty="0" smtClean="0"/>
              <a:t>Paired associate learning</a:t>
            </a:r>
            <a:endParaRPr lang="en-US" dirty="0"/>
          </a:p>
        </p:txBody>
      </p:sp>
      <p:sp>
        <p:nvSpPr>
          <p:cNvPr id="3" name="Content Placeholder 2"/>
          <p:cNvSpPr>
            <a:spLocks noGrp="1"/>
          </p:cNvSpPr>
          <p:nvPr>
            <p:ph idx="1"/>
          </p:nvPr>
        </p:nvSpPr>
        <p:spPr/>
        <p:txBody>
          <a:bodyPr/>
          <a:lstStyle/>
          <a:p>
            <a:r>
              <a:rPr lang="en-US" dirty="0" smtClean="0"/>
              <a:t>Simultaneously learning consistent and inconsistent tasks</a:t>
            </a:r>
          </a:p>
          <a:p>
            <a:pPr lvl="1"/>
            <a:r>
              <a:rPr lang="en-US" dirty="0" smtClean="0"/>
              <a:t>The model that best accounts for learning on this task includes: spatial position, the flavor cue, and the context.</a:t>
            </a:r>
          </a:p>
          <a:p>
            <a:pPr lvl="1"/>
            <a:r>
              <a:rPr lang="en-US" dirty="0" smtClean="0"/>
              <a:t>The mixture required to produce an appropriate prior for one trial learning must now be hierarchical conditioned on the context.</a:t>
            </a:r>
          </a:p>
          <a:p>
            <a:pPr lvl="1"/>
            <a:endParaRPr lang="en-US" dirty="0"/>
          </a:p>
        </p:txBody>
      </p:sp>
    </p:spTree>
    <p:extLst>
      <p:ext uri="{BB962C8B-B14F-4D97-AF65-F5344CB8AC3E}">
        <p14:creationId xmlns:p14="http://schemas.microsoft.com/office/powerpoint/2010/main" val="361175395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kefig01 - context0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70" y="1370080"/>
            <a:ext cx="7099300" cy="5334000"/>
          </a:xfrm>
          <a:prstGeom prst="rect">
            <a:avLst/>
          </a:prstGeom>
        </p:spPr>
      </p:pic>
      <p:sp>
        <p:nvSpPr>
          <p:cNvPr id="2" name="Title 1"/>
          <p:cNvSpPr>
            <a:spLocks noGrp="1"/>
          </p:cNvSpPr>
          <p:nvPr>
            <p:ph type="title"/>
          </p:nvPr>
        </p:nvSpPr>
        <p:spPr/>
        <p:txBody>
          <a:bodyPr>
            <a:normAutofit fontScale="90000"/>
          </a:bodyPr>
          <a:lstStyle/>
          <a:p>
            <a:r>
              <a:rPr lang="en-US" dirty="0"/>
              <a:t>Paired associate </a:t>
            </a:r>
            <a:r>
              <a:rPr lang="en-US" dirty="0" smtClean="0"/>
              <a:t>learning</a:t>
            </a:r>
            <a:endParaRPr lang="en-US" dirty="0"/>
          </a:p>
        </p:txBody>
      </p:sp>
      <p:sp>
        <p:nvSpPr>
          <p:cNvPr id="3" name="Content Placeholder 2"/>
          <p:cNvSpPr>
            <a:spLocks noGrp="1"/>
          </p:cNvSpPr>
          <p:nvPr>
            <p:ph idx="1"/>
          </p:nvPr>
        </p:nvSpPr>
        <p:spPr/>
        <p:txBody>
          <a:bodyPr/>
          <a:lstStyle/>
          <a:p>
            <a:r>
              <a:rPr lang="en-US" dirty="0" smtClean="0"/>
              <a:t>Dimensionality reduction</a:t>
            </a:r>
          </a:p>
          <a:p>
            <a:pPr lvl="1"/>
            <a:r>
              <a:rPr lang="en-US" dirty="0" smtClean="0"/>
              <a:t>The start box dimension </a:t>
            </a:r>
            <a:br>
              <a:rPr lang="en-US" dirty="0" smtClean="0"/>
            </a:br>
            <a:r>
              <a:rPr lang="en-US" dirty="0" smtClean="0"/>
              <a:t>doesn’t provide useful </a:t>
            </a:r>
            <a:br>
              <a:rPr lang="en-US" dirty="0" smtClean="0"/>
            </a:br>
            <a:r>
              <a:rPr lang="en-US" dirty="0" smtClean="0"/>
              <a:t>information for</a:t>
            </a:r>
            <a:br>
              <a:rPr lang="en-US" dirty="0" smtClean="0"/>
            </a:br>
            <a:r>
              <a:rPr lang="en-US" dirty="0" smtClean="0"/>
              <a:t>prediction.</a:t>
            </a:r>
            <a:endParaRPr lang="en-US" dirty="0"/>
          </a:p>
        </p:txBody>
      </p:sp>
      <p:grpSp>
        <p:nvGrpSpPr>
          <p:cNvPr id="5" name="Group 4"/>
          <p:cNvGrpSpPr>
            <a:grpSpLocks noChangeAspect="1"/>
          </p:cNvGrpSpPr>
          <p:nvPr/>
        </p:nvGrpSpPr>
        <p:grpSpPr>
          <a:xfrm>
            <a:off x="6454757" y="721819"/>
            <a:ext cx="2034248" cy="2111314"/>
            <a:chOff x="6454757" y="721819"/>
            <a:chExt cx="2542810" cy="2639143"/>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r="36235"/>
            <a:stretch/>
          </p:blipFill>
          <p:spPr>
            <a:xfrm>
              <a:off x="6454757" y="721819"/>
              <a:ext cx="2542810" cy="16891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367973" y="2294162"/>
              <a:ext cx="800100" cy="1066800"/>
            </a:xfrm>
            <a:prstGeom prst="rect">
              <a:avLst/>
            </a:prstGeom>
          </p:spPr>
        </p:pic>
      </p:grpSp>
    </p:spTree>
    <p:extLst>
      <p:ext uri="{BB962C8B-B14F-4D97-AF65-F5344CB8AC3E}">
        <p14:creationId xmlns:p14="http://schemas.microsoft.com/office/powerpoint/2010/main" val="256198763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kefig01 - context0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70" y="1370080"/>
            <a:ext cx="7099300" cy="5334000"/>
          </a:xfrm>
          <a:prstGeom prst="rect">
            <a:avLst/>
          </a:prstGeom>
        </p:spPr>
      </p:pic>
      <p:sp>
        <p:nvSpPr>
          <p:cNvPr id="2" name="Title 1"/>
          <p:cNvSpPr>
            <a:spLocks noGrp="1"/>
          </p:cNvSpPr>
          <p:nvPr>
            <p:ph type="title"/>
          </p:nvPr>
        </p:nvSpPr>
        <p:spPr/>
        <p:txBody>
          <a:bodyPr>
            <a:normAutofit fontScale="90000"/>
          </a:bodyPr>
          <a:lstStyle/>
          <a:p>
            <a:r>
              <a:rPr lang="en-US" dirty="0"/>
              <a:t>Paired associate learning</a:t>
            </a:r>
          </a:p>
        </p:txBody>
      </p:sp>
      <p:sp>
        <p:nvSpPr>
          <p:cNvPr id="3" name="Content Placeholder 2"/>
          <p:cNvSpPr>
            <a:spLocks noGrp="1"/>
          </p:cNvSpPr>
          <p:nvPr>
            <p:ph idx="1"/>
          </p:nvPr>
        </p:nvSpPr>
        <p:spPr/>
        <p:txBody>
          <a:bodyPr/>
          <a:lstStyle/>
          <a:p>
            <a:r>
              <a:rPr lang="en-US" dirty="0" smtClean="0"/>
              <a:t>Dimensionality reduction</a:t>
            </a:r>
          </a:p>
          <a:p>
            <a:pPr lvl="1"/>
            <a:r>
              <a:rPr lang="en-US" dirty="0" smtClean="0"/>
              <a:t>No dimension provides</a:t>
            </a:r>
            <a:br>
              <a:rPr lang="en-US" dirty="0" smtClean="0"/>
            </a:br>
            <a:r>
              <a:rPr lang="en-US" dirty="0" smtClean="0"/>
              <a:t>any information useful</a:t>
            </a:r>
            <a:br>
              <a:rPr lang="en-US" dirty="0" smtClean="0"/>
            </a:br>
            <a:r>
              <a:rPr lang="en-US" dirty="0" smtClean="0"/>
              <a:t>for prediction.</a:t>
            </a:r>
            <a:endParaRPr lang="en-US" dirty="0"/>
          </a:p>
        </p:txBody>
      </p:sp>
      <p:grpSp>
        <p:nvGrpSpPr>
          <p:cNvPr id="6" name="Group 5"/>
          <p:cNvGrpSpPr>
            <a:grpSpLocks noChangeAspect="1"/>
          </p:cNvGrpSpPr>
          <p:nvPr/>
        </p:nvGrpSpPr>
        <p:grpSpPr>
          <a:xfrm>
            <a:off x="7417101" y="877941"/>
            <a:ext cx="1015470" cy="1538081"/>
            <a:chOff x="7417101" y="877941"/>
            <a:chExt cx="1269338" cy="1922601"/>
          </a:xfrm>
        </p:grpSpPr>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68170" t="41728"/>
            <a:stretch/>
          </p:blipFill>
          <p:spPr>
            <a:xfrm>
              <a:off x="7417101" y="877941"/>
              <a:ext cx="1269338" cy="984277"/>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584160" y="1733742"/>
              <a:ext cx="800100" cy="1066800"/>
            </a:xfrm>
            <a:prstGeom prst="rect">
              <a:avLst/>
            </a:prstGeom>
          </p:spPr>
        </p:pic>
      </p:grpSp>
    </p:spTree>
    <p:extLst>
      <p:ext uri="{BB962C8B-B14F-4D97-AF65-F5344CB8AC3E}">
        <p14:creationId xmlns:p14="http://schemas.microsoft.com/office/powerpoint/2010/main" val="241060164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Paired associate task</a:t>
            </a:r>
            <a:endParaRPr lang="en-US" dirty="0"/>
          </a:p>
        </p:txBody>
      </p:sp>
      <p:sp>
        <p:nvSpPr>
          <p:cNvPr id="3" name="Content Placeholder 2"/>
          <p:cNvSpPr>
            <a:spLocks noGrp="1"/>
          </p:cNvSpPr>
          <p:nvPr>
            <p:ph idx="1"/>
          </p:nvPr>
        </p:nvSpPr>
        <p:spPr/>
        <p:txBody>
          <a:bodyPr/>
          <a:lstStyle/>
          <a:p>
            <a:r>
              <a:rPr lang="en-US" dirty="0" smtClean="0"/>
              <a:t>Summary of modeling results</a:t>
            </a:r>
          </a:p>
          <a:p>
            <a:pPr lvl="1"/>
            <a:r>
              <a:rPr lang="en-US" dirty="0" smtClean="0"/>
              <a:t>The modeling approach successfully captures single trial learning on the paired associate task using individual task data.</a:t>
            </a:r>
          </a:p>
          <a:p>
            <a:pPr lvl="1"/>
            <a:endParaRPr lang="en-US" dirty="0" smtClean="0"/>
          </a:p>
          <a:p>
            <a:pPr lvl="1"/>
            <a:r>
              <a:rPr lang="en-US" dirty="0" smtClean="0"/>
              <a:t>Single trial learning is dependent on development a schematic representation of the task.</a:t>
            </a:r>
            <a:r>
              <a:rPr lang="en-US" dirty="0"/>
              <a:t> </a:t>
            </a:r>
            <a:r>
              <a:rPr lang="en-US" dirty="0" smtClean="0"/>
              <a:t>The task schema includes:</a:t>
            </a:r>
          </a:p>
          <a:p>
            <a:pPr lvl="2"/>
            <a:r>
              <a:rPr lang="en-US" dirty="0" smtClean="0"/>
              <a:t>A state-space formed by the conjunction of predictive variables.</a:t>
            </a:r>
          </a:p>
          <a:p>
            <a:pPr lvl="2"/>
            <a:r>
              <a:rPr lang="en-US" dirty="0" smtClean="0"/>
              <a:t>The outcome predictions given by the state-space.</a:t>
            </a:r>
          </a:p>
          <a:p>
            <a:pPr lvl="2"/>
            <a:r>
              <a:rPr lang="en-US" dirty="0" smtClean="0"/>
              <a:t>A prior that is the mixture of the </a:t>
            </a:r>
            <a:r>
              <a:rPr lang="en-US" dirty="0" err="1" smtClean="0"/>
              <a:t>hyperparameters</a:t>
            </a:r>
            <a:r>
              <a:rPr lang="en-US" dirty="0" smtClean="0"/>
              <a:t> across states.</a:t>
            </a:r>
          </a:p>
          <a:p>
            <a:pPr lvl="1"/>
            <a:endParaRPr lang="en-US" dirty="0" smtClean="0"/>
          </a:p>
          <a:p>
            <a:pPr lvl="1"/>
            <a:r>
              <a:rPr lang="en-US" dirty="0" smtClean="0"/>
              <a:t>Stability of novel paired associates in the consistent learning condition is not immediate but occurs after 20-30 reactivations.</a:t>
            </a:r>
          </a:p>
          <a:p>
            <a:pPr lvl="2"/>
            <a:r>
              <a:rPr lang="en-US" dirty="0" smtClean="0"/>
              <a:t>Without well-formed task schemas, many more training trials are required to form stable paired associate predictions and induce reactivation.</a:t>
            </a:r>
          </a:p>
          <a:p>
            <a:pPr lvl="1"/>
            <a:endParaRPr lang="en-US" dirty="0" smtClean="0"/>
          </a:p>
        </p:txBody>
      </p:sp>
    </p:spTree>
    <p:extLst>
      <p:ext uri="{BB962C8B-B14F-4D97-AF65-F5344CB8AC3E}">
        <p14:creationId xmlns:p14="http://schemas.microsoft.com/office/powerpoint/2010/main" val="24043404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normAutofit/>
          </a:bodyPr>
          <a:lstStyle/>
          <a:p>
            <a:endParaRPr lang="en-US" sz="1800" dirty="0" smtClean="0"/>
          </a:p>
          <a:p>
            <a:endParaRPr lang="en-US" sz="1800" dirty="0"/>
          </a:p>
          <a:p>
            <a:endParaRPr lang="en-US" sz="1800" dirty="0" smtClean="0"/>
          </a:p>
          <a:p>
            <a:r>
              <a:rPr lang="en-US" sz="2800" dirty="0" smtClean="0"/>
              <a:t>Schemas shape hippocampal place cell activity</a:t>
            </a:r>
            <a:endParaRPr lang="en-US" sz="2800" dirty="0"/>
          </a:p>
        </p:txBody>
      </p:sp>
    </p:spTree>
    <p:extLst>
      <p:ext uri="{BB962C8B-B14F-4D97-AF65-F5344CB8AC3E}">
        <p14:creationId xmlns:p14="http://schemas.microsoft.com/office/powerpoint/2010/main" val="28574638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Schemas in the hippocampus</a:t>
            </a:r>
            <a:endParaRPr lang="en-US" dirty="0"/>
          </a:p>
        </p:txBody>
      </p:sp>
      <p:sp>
        <p:nvSpPr>
          <p:cNvPr id="3" name="Content Placeholder 2"/>
          <p:cNvSpPr>
            <a:spLocks noGrp="1"/>
          </p:cNvSpPr>
          <p:nvPr>
            <p:ph idx="1"/>
          </p:nvPr>
        </p:nvSpPr>
        <p:spPr>
          <a:xfrm>
            <a:off x="457200" y="721819"/>
            <a:ext cx="5045956" cy="5711821"/>
          </a:xfrm>
        </p:spPr>
        <p:txBody>
          <a:bodyPr>
            <a:normAutofit/>
          </a:bodyPr>
          <a:lstStyle/>
          <a:p>
            <a:r>
              <a:rPr lang="en-US" dirty="0" smtClean="0"/>
              <a:t>Place cells and overdispersion</a:t>
            </a:r>
          </a:p>
          <a:p>
            <a:pPr lvl="1"/>
            <a:r>
              <a:rPr lang="en-US" dirty="0"/>
              <a:t>Place cell discharge is far more variable – </a:t>
            </a:r>
            <a:r>
              <a:rPr lang="en-US" i="1" dirty="0" err="1"/>
              <a:t>overdispersed</a:t>
            </a:r>
            <a:r>
              <a:rPr lang="en-US" dirty="0"/>
              <a:t> – than simple noise is expected to be.</a:t>
            </a:r>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r>
              <a:rPr lang="en-US" dirty="0"/>
              <a:t>Overdispersion is task</a:t>
            </a:r>
            <a:br>
              <a:rPr lang="en-US" dirty="0"/>
            </a:br>
            <a:r>
              <a:rPr lang="en-US" dirty="0"/>
              <a:t>dependent </a:t>
            </a:r>
          </a:p>
          <a:p>
            <a:pPr lvl="2"/>
            <a:r>
              <a:rPr lang="en-US" sz="1600" dirty="0"/>
              <a:t>Jackson and </a:t>
            </a:r>
            <a:r>
              <a:rPr lang="en-US" sz="1600" dirty="0" err="1"/>
              <a:t>Redish</a:t>
            </a:r>
            <a:r>
              <a:rPr lang="en-US" sz="1600" dirty="0"/>
              <a:t> (2007)</a:t>
            </a:r>
          </a:p>
          <a:p>
            <a:pPr lvl="2"/>
            <a:r>
              <a:rPr lang="en-US" sz="1600" dirty="0" err="1"/>
              <a:t>Kelemen</a:t>
            </a:r>
            <a:r>
              <a:rPr lang="en-US" sz="1600" dirty="0"/>
              <a:t> and Fenton (2010, 2013)</a:t>
            </a:r>
          </a:p>
          <a:p>
            <a:pPr lvl="1"/>
            <a:endParaRPr lang="en-US" dirty="0"/>
          </a:p>
          <a:p>
            <a:endParaRPr lang="en-US" dirty="0" smtClean="0"/>
          </a:p>
          <a:p>
            <a:pPr lvl="1"/>
            <a:endParaRPr lang="en-US" dirty="0" smtClean="0"/>
          </a:p>
          <a:p>
            <a:pPr lvl="1"/>
            <a:endParaRPr lang="en-US" dirty="0"/>
          </a:p>
        </p:txBody>
      </p:sp>
      <p:pic>
        <p:nvPicPr>
          <p:cNvPr id="4" name="Picture 2"/>
          <p:cNvPicPr>
            <a:picLocks noChangeAspect="1" noChangeArrowheads="1"/>
          </p:cNvPicPr>
          <p:nvPr/>
        </p:nvPicPr>
        <p:blipFill>
          <a:blip r:embed="rId3" cstate="print"/>
          <a:srcRect/>
          <a:stretch>
            <a:fillRect/>
          </a:stretch>
        </p:blipFill>
        <p:spPr bwMode="auto">
          <a:xfrm>
            <a:off x="5638800" y="784225"/>
            <a:ext cx="3438525" cy="3025775"/>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t="8611" r="29546" b="8725"/>
          <a:stretch>
            <a:fillRect/>
          </a:stretch>
        </p:blipFill>
        <p:spPr bwMode="auto">
          <a:xfrm>
            <a:off x="6008688" y="3984625"/>
            <a:ext cx="2362200" cy="2286000"/>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l="75482"/>
          <a:stretch>
            <a:fillRect/>
          </a:stretch>
        </p:blipFill>
        <p:spPr bwMode="auto">
          <a:xfrm>
            <a:off x="8447088" y="4137025"/>
            <a:ext cx="544512" cy="1831975"/>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829730" y="2425972"/>
            <a:ext cx="4296942" cy="2341395"/>
          </a:xfrm>
          <a:prstGeom prst="rect">
            <a:avLst/>
          </a:prstGeom>
        </p:spPr>
      </p:pic>
      <p:sp>
        <p:nvSpPr>
          <p:cNvPr id="9" name="TextBox 8"/>
          <p:cNvSpPr txBox="1"/>
          <p:nvPr/>
        </p:nvSpPr>
        <p:spPr>
          <a:xfrm>
            <a:off x="6498251" y="6572139"/>
            <a:ext cx="2645749" cy="276999"/>
          </a:xfrm>
          <a:prstGeom prst="rect">
            <a:avLst/>
          </a:prstGeom>
          <a:noFill/>
        </p:spPr>
        <p:txBody>
          <a:bodyPr wrap="square" rtlCol="0">
            <a:spAutoFit/>
          </a:bodyPr>
          <a:lstStyle/>
          <a:p>
            <a:r>
              <a:rPr lang="en-US" sz="1200" dirty="0" smtClean="0"/>
              <a:t>Fenton and Muller (1998) </a:t>
            </a:r>
            <a:r>
              <a:rPr lang="en-US" sz="1200" i="1" dirty="0" smtClean="0"/>
              <a:t>PNAS</a:t>
            </a:r>
            <a:endParaRPr lang="en-US" sz="1200" i="1" dirty="0"/>
          </a:p>
        </p:txBody>
      </p:sp>
    </p:spTree>
    <p:extLst>
      <p:ext uri="{BB962C8B-B14F-4D97-AF65-F5344CB8AC3E}">
        <p14:creationId xmlns:p14="http://schemas.microsoft.com/office/powerpoint/2010/main" val="26924319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Schemas in place cell activity</a:t>
            </a:r>
          </a:p>
        </p:txBody>
      </p:sp>
      <p:sp>
        <p:nvSpPr>
          <p:cNvPr id="3" name="Content Placeholder 2"/>
          <p:cNvSpPr>
            <a:spLocks noGrp="1"/>
          </p:cNvSpPr>
          <p:nvPr>
            <p:ph idx="1"/>
          </p:nvPr>
        </p:nvSpPr>
        <p:spPr/>
        <p:txBody>
          <a:bodyPr/>
          <a:lstStyle/>
          <a:p>
            <a:r>
              <a:rPr lang="en-US" dirty="0" err="1"/>
              <a:t>Overdispersion</a:t>
            </a:r>
            <a:r>
              <a:rPr lang="en-US" dirty="0"/>
              <a:t> in directional place cell </a:t>
            </a:r>
            <a:r>
              <a:rPr lang="en-US" dirty="0" smtClean="0"/>
              <a:t>activity</a:t>
            </a:r>
          </a:p>
          <a:p>
            <a:pPr lvl="1"/>
            <a:r>
              <a:rPr lang="en-US" dirty="0" smtClean="0"/>
              <a:t>Place cells fire directionally</a:t>
            </a:r>
            <a:br>
              <a:rPr lang="en-US" dirty="0" smtClean="0"/>
            </a:br>
            <a:r>
              <a:rPr lang="en-US" dirty="0" smtClean="0"/>
              <a:t>on the linear track.</a:t>
            </a:r>
          </a:p>
          <a:p>
            <a:pPr lvl="1"/>
            <a:r>
              <a:rPr lang="en-US" dirty="0" smtClean="0"/>
              <a:t>Splitting activity into </a:t>
            </a:r>
            <a:br>
              <a:rPr lang="en-US" dirty="0" smtClean="0"/>
            </a:br>
            <a:r>
              <a:rPr lang="en-US" dirty="0" smtClean="0"/>
              <a:t>direction- and place-</a:t>
            </a:r>
            <a:br>
              <a:rPr lang="en-US" dirty="0" smtClean="0"/>
            </a:br>
            <a:r>
              <a:rPr lang="en-US" dirty="0" smtClean="0"/>
              <a:t>based tuning curves</a:t>
            </a:r>
            <a:br>
              <a:rPr lang="en-US" dirty="0" smtClean="0"/>
            </a:br>
            <a:r>
              <a:rPr lang="en-US" dirty="0" smtClean="0"/>
              <a:t>reduces </a:t>
            </a:r>
            <a:r>
              <a:rPr lang="en-US" dirty="0" err="1" smtClean="0"/>
              <a:t>overdispersion</a:t>
            </a:r>
            <a:r>
              <a:rPr lang="en-US" dirty="0" smtClean="0"/>
              <a:t>.</a:t>
            </a:r>
            <a:endParaRPr lang="en-US" dirty="0"/>
          </a:p>
          <a:p>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10801"/>
          <a:stretch/>
        </p:blipFill>
        <p:spPr>
          <a:xfrm>
            <a:off x="1041400" y="4280004"/>
            <a:ext cx="7645400" cy="1687918"/>
          </a:xfrm>
          <a:prstGeom prst="rect">
            <a:avLst/>
          </a:prstGeom>
        </p:spPr>
      </p:pic>
      <p:pic>
        <p:nvPicPr>
          <p:cNvPr id="6" name="Picture 5"/>
          <p:cNvPicPr>
            <a:picLocks noChangeAspect="1"/>
          </p:cNvPicPr>
          <p:nvPr/>
        </p:nvPicPr>
        <p:blipFill>
          <a:blip r:embed="rId3"/>
          <a:stretch>
            <a:fillRect/>
          </a:stretch>
        </p:blipFill>
        <p:spPr>
          <a:xfrm>
            <a:off x="4011257" y="1327523"/>
            <a:ext cx="4978400" cy="2552700"/>
          </a:xfrm>
          <a:prstGeom prst="rect">
            <a:avLst/>
          </a:prstGeom>
        </p:spPr>
      </p:pic>
      <p:sp>
        <p:nvSpPr>
          <p:cNvPr id="7" name="Rectangle 6"/>
          <p:cNvSpPr/>
          <p:nvPr/>
        </p:nvSpPr>
        <p:spPr>
          <a:xfrm>
            <a:off x="928952" y="4185937"/>
            <a:ext cx="376284" cy="28219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5632505" y="6572139"/>
            <a:ext cx="3511496" cy="276999"/>
          </a:xfrm>
          <a:prstGeom prst="rect">
            <a:avLst/>
          </a:prstGeom>
          <a:noFill/>
        </p:spPr>
        <p:txBody>
          <a:bodyPr wrap="square" rtlCol="0">
            <a:spAutoFit/>
          </a:bodyPr>
          <a:lstStyle/>
          <a:p>
            <a:r>
              <a:rPr lang="en-US" sz="1200" dirty="0" smtClean="0"/>
              <a:t>Jackson and </a:t>
            </a:r>
            <a:r>
              <a:rPr lang="en-US" sz="1200" dirty="0" err="1" smtClean="0"/>
              <a:t>Redish</a:t>
            </a:r>
            <a:r>
              <a:rPr lang="en-US" sz="1200" dirty="0" smtClean="0"/>
              <a:t> (2007) </a:t>
            </a:r>
            <a:r>
              <a:rPr lang="en-US" sz="1200" i="1" dirty="0" smtClean="0"/>
              <a:t>Hippocampus</a:t>
            </a:r>
            <a:endParaRPr lang="en-US" sz="1200" i="1" dirty="0"/>
          </a:p>
        </p:txBody>
      </p:sp>
    </p:spTree>
    <p:extLst>
      <p:ext uri="{BB962C8B-B14F-4D97-AF65-F5344CB8AC3E}">
        <p14:creationId xmlns:p14="http://schemas.microsoft.com/office/powerpoint/2010/main" val="198877780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23933" y="875667"/>
            <a:ext cx="5220067" cy="5557973"/>
          </a:xfrm>
          <a:prstGeom prst="rect">
            <a:avLst/>
          </a:prstGeom>
        </p:spPr>
      </p:pic>
      <p:sp>
        <p:nvSpPr>
          <p:cNvPr id="2" name="Title 1"/>
          <p:cNvSpPr>
            <a:spLocks noGrp="1"/>
          </p:cNvSpPr>
          <p:nvPr>
            <p:ph type="title"/>
          </p:nvPr>
        </p:nvSpPr>
        <p:spPr/>
        <p:txBody>
          <a:bodyPr>
            <a:normAutofit fontScale="90000"/>
          </a:bodyPr>
          <a:lstStyle/>
          <a:p>
            <a:r>
              <a:rPr lang="en-US" dirty="0"/>
              <a:t>Schemas in place cell activity</a:t>
            </a:r>
          </a:p>
        </p:txBody>
      </p:sp>
      <p:sp>
        <p:nvSpPr>
          <p:cNvPr id="3" name="Content Placeholder 2"/>
          <p:cNvSpPr>
            <a:spLocks noGrp="1"/>
          </p:cNvSpPr>
          <p:nvPr>
            <p:ph idx="1"/>
          </p:nvPr>
        </p:nvSpPr>
        <p:spPr>
          <a:xfrm>
            <a:off x="457200" y="721819"/>
            <a:ext cx="3775997" cy="5711821"/>
          </a:xfrm>
        </p:spPr>
        <p:txBody>
          <a:bodyPr/>
          <a:lstStyle/>
          <a:p>
            <a:r>
              <a:rPr lang="en-US" dirty="0" smtClean="0"/>
              <a:t>Splitting place cells</a:t>
            </a:r>
          </a:p>
          <a:p>
            <a:pPr lvl="1"/>
            <a:r>
              <a:rPr lang="en-US" dirty="0"/>
              <a:t>Place fields </a:t>
            </a:r>
            <a:r>
              <a:rPr lang="en-US" dirty="0" smtClean="0"/>
              <a:t>split, particularly on simple alternation tasks, to reflect the animal’s trajectory.</a:t>
            </a:r>
            <a:endParaRPr lang="en-US" dirty="0"/>
          </a:p>
          <a:p>
            <a:pPr lvl="1"/>
            <a:endParaRPr lang="en-US" dirty="0" smtClean="0"/>
          </a:p>
          <a:p>
            <a:pPr lvl="1"/>
            <a:r>
              <a:rPr lang="en-US" dirty="0" smtClean="0"/>
              <a:t>Place field activity reflects past or future trajectories.</a:t>
            </a:r>
          </a:p>
        </p:txBody>
      </p:sp>
      <p:sp>
        <p:nvSpPr>
          <p:cNvPr id="5" name="TextBox 4"/>
          <p:cNvSpPr txBox="1"/>
          <p:nvPr/>
        </p:nvSpPr>
        <p:spPr>
          <a:xfrm>
            <a:off x="5797129" y="6572139"/>
            <a:ext cx="3346872" cy="276999"/>
          </a:xfrm>
          <a:prstGeom prst="rect">
            <a:avLst/>
          </a:prstGeom>
          <a:noFill/>
        </p:spPr>
        <p:txBody>
          <a:bodyPr wrap="square" rtlCol="0">
            <a:spAutoFit/>
          </a:bodyPr>
          <a:lstStyle/>
          <a:p>
            <a:r>
              <a:rPr lang="en-US" sz="1200" dirty="0" smtClean="0"/>
              <a:t>Wood and </a:t>
            </a:r>
            <a:r>
              <a:rPr lang="en-US" sz="1200" dirty="0" err="1" smtClean="0"/>
              <a:t>Eichenbaum</a:t>
            </a:r>
            <a:r>
              <a:rPr lang="en-US" sz="1200" dirty="0" smtClean="0"/>
              <a:t> (2000) </a:t>
            </a:r>
            <a:r>
              <a:rPr lang="en-US" sz="1200" i="1" dirty="0" smtClean="0"/>
              <a:t>Neuron</a:t>
            </a:r>
            <a:endParaRPr lang="en-US" sz="1200" i="1" dirty="0"/>
          </a:p>
        </p:txBody>
      </p:sp>
    </p:spTree>
    <p:extLst>
      <p:ext uri="{BB962C8B-B14F-4D97-AF65-F5344CB8AC3E}">
        <p14:creationId xmlns:p14="http://schemas.microsoft.com/office/powerpoint/2010/main" val="3810647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task structure</a:t>
            </a:r>
            <a:endParaRPr lang="en-US" dirty="0"/>
          </a:p>
        </p:txBody>
      </p:sp>
      <p:sp>
        <p:nvSpPr>
          <p:cNvPr id="3" name="Content Placeholder 2"/>
          <p:cNvSpPr>
            <a:spLocks noGrp="1"/>
          </p:cNvSpPr>
          <p:nvPr>
            <p:ph idx="1"/>
          </p:nvPr>
        </p:nvSpPr>
        <p:spPr/>
        <p:txBody>
          <a:bodyPr/>
          <a:lstStyle/>
          <a:p>
            <a:r>
              <a:rPr lang="en-US" dirty="0" smtClean="0"/>
              <a:t>A generative Bayesian approach:</a:t>
            </a:r>
          </a:p>
          <a:p>
            <a:pPr lvl="1"/>
            <a:r>
              <a:rPr lang="en-US" dirty="0" smtClean="0"/>
              <a:t>We assume learning is embedded within prediction. The goal of learning is to predict a future observation, </a:t>
            </a:r>
            <a:r>
              <a:rPr lang="en-US" i="1" dirty="0" smtClean="0">
                <a:latin typeface="Times New Roman"/>
                <a:cs typeface="Times New Roman"/>
              </a:rPr>
              <a:t>o</a:t>
            </a:r>
            <a:r>
              <a:rPr lang="en-US" dirty="0" smtClean="0"/>
              <a:t>, from a set of previous observations, </a:t>
            </a:r>
            <a:r>
              <a:rPr lang="en-US" b="1" dirty="0" smtClean="0">
                <a:latin typeface="Times New Roman"/>
                <a:cs typeface="Times New Roman"/>
              </a:rPr>
              <a:t>O</a:t>
            </a:r>
            <a:r>
              <a:rPr lang="en-US" dirty="0" smtClean="0"/>
              <a:t>. </a:t>
            </a:r>
          </a:p>
          <a:p>
            <a:pPr lvl="1"/>
            <a:endParaRPr lang="en-US" dirty="0"/>
          </a:p>
          <a:p>
            <a:pPr lvl="1"/>
            <a:endParaRPr lang="en-US" dirty="0" smtClean="0"/>
          </a:p>
          <a:p>
            <a:pPr lvl="1"/>
            <a:endParaRPr lang="en-US" dirty="0" smtClean="0"/>
          </a:p>
          <a:p>
            <a:pPr lvl="1"/>
            <a:r>
              <a:rPr lang="en-US" dirty="0" smtClean="0"/>
              <a:t>The term, </a:t>
            </a:r>
            <a:r>
              <a:rPr lang="en-US" i="1" dirty="0" smtClean="0">
                <a:latin typeface="Times New Roman"/>
                <a:cs typeface="Times New Roman"/>
              </a:rPr>
              <a:t>M</a:t>
            </a:r>
            <a:r>
              <a:rPr lang="en-US" dirty="0" smtClean="0"/>
              <a:t>, refers to a world model that denote a set of relationships among different variables.</a:t>
            </a:r>
          </a:p>
          <a:p>
            <a:pPr lvl="1"/>
            <a:r>
              <a:rPr lang="en-US" dirty="0" smtClean="0"/>
              <a:t>Learning </a:t>
            </a:r>
            <a:r>
              <a:rPr lang="en-US" i="1" dirty="0" smtClean="0">
                <a:latin typeface="Times New Roman"/>
                <a:cs typeface="Times New Roman"/>
              </a:rPr>
              <a:t>M </a:t>
            </a:r>
            <a:r>
              <a:rPr lang="en-US" dirty="0" smtClean="0"/>
              <a:t>from </a:t>
            </a:r>
            <a:r>
              <a:rPr lang="en-US" b="1" dirty="0" smtClean="0">
                <a:latin typeface="Times New Roman"/>
                <a:cs typeface="Times New Roman"/>
              </a:rPr>
              <a:t>O</a:t>
            </a:r>
            <a:r>
              <a:rPr lang="en-US" dirty="0" smtClean="0"/>
              <a:t> is called model learning or </a:t>
            </a:r>
            <a:r>
              <a:rPr lang="en-US" i="1" u="sng" dirty="0" smtClean="0"/>
              <a:t>structure learning</a:t>
            </a:r>
            <a:r>
              <a:rPr lang="en-US" dirty="0" smtClean="0"/>
              <a:t>.</a:t>
            </a:r>
          </a:p>
          <a:p>
            <a:pPr lvl="1"/>
            <a:r>
              <a:rPr lang="en-US" dirty="0" smtClean="0"/>
              <a:t>Each model provides the basis for predicting or generating future observations, </a:t>
            </a:r>
            <a:r>
              <a:rPr lang="en-US" i="1" dirty="0">
                <a:latin typeface="Times New Roman"/>
                <a:cs typeface="Times New Roman"/>
              </a:rPr>
              <a:t>o</a:t>
            </a:r>
            <a:r>
              <a:rPr lang="en-US" dirty="0" smtClean="0"/>
              <a:t>.  </a:t>
            </a:r>
          </a:p>
          <a:p>
            <a:pPr lvl="1"/>
            <a:r>
              <a:rPr lang="en-US" dirty="0" smtClean="0"/>
              <a:t>These observations can be used for predicting </a:t>
            </a:r>
            <a:r>
              <a:rPr lang="en-US" dirty="0" err="1" smtClean="0"/>
              <a:t>reinforcers</a:t>
            </a:r>
            <a:r>
              <a:rPr lang="en-US" dirty="0" smtClean="0"/>
              <a:t> or any other part of a task.</a:t>
            </a:r>
          </a:p>
        </p:txBody>
      </p:sp>
      <p:pic>
        <p:nvPicPr>
          <p:cNvPr id="6" name="Picture 5"/>
          <p:cNvPicPr>
            <a:picLocks noChangeAspect="1"/>
          </p:cNvPicPr>
          <p:nvPr/>
        </p:nvPicPr>
        <p:blipFill>
          <a:blip r:embed="rId3"/>
          <a:stretch>
            <a:fillRect/>
          </a:stretch>
        </p:blipFill>
        <p:spPr>
          <a:xfrm>
            <a:off x="2311400" y="2443842"/>
            <a:ext cx="4508500" cy="444500"/>
          </a:xfrm>
          <a:prstGeom prst="rect">
            <a:avLst/>
          </a:prstGeom>
        </p:spPr>
      </p:pic>
    </p:spTree>
    <p:extLst>
      <p:ext uri="{BB962C8B-B14F-4D97-AF65-F5344CB8AC3E}">
        <p14:creationId xmlns:p14="http://schemas.microsoft.com/office/powerpoint/2010/main" val="2096960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Schemas in place cell activity</a:t>
            </a:r>
          </a:p>
        </p:txBody>
      </p:sp>
      <p:sp>
        <p:nvSpPr>
          <p:cNvPr id="3" name="Content Placeholder 2"/>
          <p:cNvSpPr>
            <a:spLocks noGrp="1"/>
          </p:cNvSpPr>
          <p:nvPr>
            <p:ph idx="1"/>
          </p:nvPr>
        </p:nvSpPr>
        <p:spPr/>
        <p:txBody>
          <a:bodyPr/>
          <a:lstStyle/>
          <a:p>
            <a:r>
              <a:rPr lang="en-US" dirty="0" err="1" smtClean="0"/>
              <a:t>Overdispersion</a:t>
            </a:r>
            <a:r>
              <a:rPr lang="en-US" dirty="0" smtClean="0"/>
              <a:t> in directional place cell activity</a:t>
            </a:r>
          </a:p>
          <a:p>
            <a:pPr lvl="1"/>
            <a:r>
              <a:rPr lang="en-US" dirty="0" smtClean="0"/>
              <a:t>Observations: Reward / No reward</a:t>
            </a:r>
          </a:p>
          <a:p>
            <a:pPr lvl="1"/>
            <a:r>
              <a:rPr lang="en-US" dirty="0" smtClean="0"/>
              <a:t>Potential predictive variables: </a:t>
            </a:r>
          </a:p>
          <a:p>
            <a:pPr lvl="2"/>
            <a:r>
              <a:rPr lang="en-US" i="1" dirty="0">
                <a:latin typeface="Times New Roman"/>
                <a:cs typeface="Times New Roman"/>
              </a:rPr>
              <a:t>q</a:t>
            </a:r>
            <a:r>
              <a:rPr lang="en-US" i="1" baseline="-25000" dirty="0">
                <a:latin typeface="Times New Roman"/>
                <a:cs typeface="Times New Roman"/>
              </a:rPr>
              <a:t>1</a:t>
            </a:r>
            <a:r>
              <a:rPr lang="en-US" dirty="0"/>
              <a:t> = location, </a:t>
            </a:r>
            <a:r>
              <a:rPr lang="en-US" i="1" dirty="0">
                <a:latin typeface="Times New Roman"/>
                <a:cs typeface="Times New Roman"/>
              </a:rPr>
              <a:t>q</a:t>
            </a:r>
            <a:r>
              <a:rPr lang="en-US" i="1" baseline="-25000" dirty="0">
                <a:latin typeface="Times New Roman"/>
                <a:cs typeface="Times New Roman"/>
              </a:rPr>
              <a:t>2</a:t>
            </a:r>
            <a:r>
              <a:rPr lang="en-US" dirty="0"/>
              <a:t> = </a:t>
            </a:r>
            <a:r>
              <a:rPr lang="en-US" dirty="0" smtClean="0"/>
              <a:t>last reward location, </a:t>
            </a:r>
            <a:r>
              <a:rPr lang="en-US" i="1" dirty="0" smtClean="0">
                <a:latin typeface="Times New Roman"/>
                <a:cs typeface="Times New Roman"/>
              </a:rPr>
              <a:t>q</a:t>
            </a:r>
            <a:r>
              <a:rPr lang="en-US" i="1" baseline="-25000" dirty="0" smtClean="0">
                <a:latin typeface="Times New Roman"/>
                <a:cs typeface="Times New Roman"/>
              </a:rPr>
              <a:t>3</a:t>
            </a:r>
            <a:r>
              <a:rPr lang="en-US" dirty="0" smtClean="0"/>
              <a:t> </a:t>
            </a:r>
            <a:r>
              <a:rPr lang="en-US" dirty="0"/>
              <a:t>= </a:t>
            </a:r>
            <a:r>
              <a:rPr lang="en-US" dirty="0" smtClean="0"/>
              <a:t>last direction of movement</a:t>
            </a:r>
            <a:endParaRPr lang="en-US" dirty="0"/>
          </a:p>
          <a:p>
            <a:pPr lvl="1"/>
            <a:r>
              <a:rPr lang="en-US" dirty="0" smtClean="0"/>
              <a:t>Proper state representation</a:t>
            </a:r>
          </a:p>
          <a:p>
            <a:pPr lvl="2"/>
            <a:r>
              <a:rPr lang="en-US" i="1" dirty="0">
                <a:latin typeface="Times New Roman"/>
                <a:cs typeface="Times New Roman"/>
              </a:rPr>
              <a:t>q</a:t>
            </a:r>
            <a:r>
              <a:rPr lang="en-US" i="1" baseline="-25000" dirty="0">
                <a:latin typeface="Times New Roman"/>
                <a:cs typeface="Times New Roman"/>
              </a:rPr>
              <a:t>1</a:t>
            </a:r>
            <a:r>
              <a:rPr lang="en-US" dirty="0"/>
              <a:t> = location, </a:t>
            </a:r>
            <a:r>
              <a:rPr lang="en-US" i="1" dirty="0">
                <a:latin typeface="Times New Roman"/>
                <a:cs typeface="Times New Roman"/>
              </a:rPr>
              <a:t>q</a:t>
            </a:r>
            <a:r>
              <a:rPr lang="en-US" i="1" baseline="-25000" dirty="0">
                <a:latin typeface="Times New Roman"/>
                <a:cs typeface="Times New Roman"/>
              </a:rPr>
              <a:t>2</a:t>
            </a:r>
            <a:r>
              <a:rPr lang="en-US" dirty="0"/>
              <a:t> = last reward </a:t>
            </a:r>
            <a:r>
              <a:rPr lang="en-US" dirty="0" smtClean="0"/>
              <a:t>location</a:t>
            </a:r>
          </a:p>
          <a:p>
            <a:pPr lvl="2"/>
            <a:r>
              <a:rPr lang="en-US" dirty="0" smtClean="0"/>
              <a:t>State should be a </a:t>
            </a:r>
            <a:r>
              <a:rPr lang="en-US" dirty="0"/>
              <a:t/>
            </a:r>
            <a:br>
              <a:rPr lang="en-US" dirty="0"/>
            </a:br>
            <a:r>
              <a:rPr lang="en-US" dirty="0" smtClean="0"/>
              <a:t>combination of</a:t>
            </a:r>
            <a:br>
              <a:rPr lang="en-US" dirty="0" smtClean="0"/>
            </a:br>
            <a:r>
              <a:rPr lang="en-US" dirty="0" smtClean="0"/>
              <a:t>place and reward</a:t>
            </a:r>
            <a:br>
              <a:rPr lang="en-US" dirty="0" smtClean="0"/>
            </a:br>
            <a:r>
              <a:rPr lang="en-US" dirty="0" smtClean="0"/>
              <a:t>location.</a:t>
            </a:r>
          </a:p>
        </p:txBody>
      </p:sp>
      <p:pic>
        <p:nvPicPr>
          <p:cNvPr id="4" name="Picture 3" descr="lintrack modelP.eps"/>
          <p:cNvPicPr>
            <a:picLocks noChangeAspect="1"/>
          </p:cNvPicPr>
          <p:nvPr/>
        </p:nvPicPr>
        <p:blipFill rotWithShape="1">
          <a:blip r:embed="rId2" cstate="screen">
            <a:extLst>
              <a:ext uri="{28A0092B-C50C-407E-A947-70E740481C1C}">
                <a14:useLocalDpi xmlns:a14="http://schemas.microsoft.com/office/drawing/2010/main"/>
              </a:ext>
            </a:extLst>
          </a:blip>
          <a:srcRect t="5911"/>
          <a:stretch/>
        </p:blipFill>
        <p:spPr>
          <a:xfrm>
            <a:off x="3584453" y="2927805"/>
            <a:ext cx="5559546" cy="3930194"/>
          </a:xfrm>
          <a:prstGeom prst="rect">
            <a:avLst/>
          </a:prstGeom>
        </p:spPr>
      </p:pic>
    </p:spTree>
    <p:extLst>
      <p:ext uri="{BB962C8B-B14F-4D97-AF65-F5344CB8AC3E}">
        <p14:creationId xmlns:p14="http://schemas.microsoft.com/office/powerpoint/2010/main" val="2434642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28279" y="1175751"/>
            <a:ext cx="4646389" cy="5705765"/>
          </a:xfrm>
          <a:prstGeom prst="rect">
            <a:avLst/>
          </a:prstGeom>
        </p:spPr>
      </p:pic>
      <p:sp>
        <p:nvSpPr>
          <p:cNvPr id="2" name="Title 1"/>
          <p:cNvSpPr>
            <a:spLocks noGrp="1"/>
          </p:cNvSpPr>
          <p:nvPr>
            <p:ph type="title"/>
          </p:nvPr>
        </p:nvSpPr>
        <p:spPr/>
        <p:txBody>
          <a:bodyPr>
            <a:normAutofit fontScale="90000"/>
          </a:bodyPr>
          <a:lstStyle/>
          <a:p>
            <a:r>
              <a:rPr lang="en-US" dirty="0"/>
              <a:t>Schemas in place cell activity</a:t>
            </a:r>
          </a:p>
        </p:txBody>
      </p:sp>
      <p:sp>
        <p:nvSpPr>
          <p:cNvPr id="6" name="Rectangle 5"/>
          <p:cNvSpPr/>
          <p:nvPr/>
        </p:nvSpPr>
        <p:spPr>
          <a:xfrm>
            <a:off x="4497611" y="1152235"/>
            <a:ext cx="288254" cy="29403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 Box 13"/>
          <p:cNvSpPr txBox="1">
            <a:spLocks noChangeArrowheads="1"/>
          </p:cNvSpPr>
          <p:nvPr/>
        </p:nvSpPr>
        <p:spPr bwMode="auto">
          <a:xfrm>
            <a:off x="0" y="6581001"/>
            <a:ext cx="3657601" cy="276999"/>
          </a:xfrm>
          <a:prstGeom prst="rect">
            <a:avLst/>
          </a:prstGeom>
          <a:noFill/>
          <a:ln w="9525">
            <a:noFill/>
            <a:miter lim="800000"/>
            <a:headEnd/>
            <a:tailEnd/>
          </a:ln>
        </p:spPr>
        <p:txBody>
          <a:bodyPr wrap="square">
            <a:spAutoFit/>
          </a:bodyPr>
          <a:lstStyle/>
          <a:p>
            <a:r>
              <a:rPr lang="en-US" sz="1200" dirty="0" err="1" smtClean="0"/>
              <a:t>Komorowski</a:t>
            </a:r>
            <a:r>
              <a:rPr lang="en-US" sz="1200" dirty="0" smtClean="0"/>
              <a:t> et al. </a:t>
            </a:r>
            <a:r>
              <a:rPr lang="en-US" sz="1200" dirty="0" smtClean="0">
                <a:latin typeface="+mn-lt"/>
              </a:rPr>
              <a:t>(2009) </a:t>
            </a:r>
            <a:r>
              <a:rPr lang="en-US" sz="1200" i="1" dirty="0" smtClean="0">
                <a:latin typeface="+mn-lt"/>
              </a:rPr>
              <a:t>J </a:t>
            </a:r>
            <a:r>
              <a:rPr lang="en-US" sz="1200" i="1" dirty="0" err="1" smtClean="0">
                <a:latin typeface="+mn-lt"/>
              </a:rPr>
              <a:t>Neurosci</a:t>
            </a:r>
            <a:endParaRPr lang="en-US" sz="1200" b="0" i="1" dirty="0">
              <a:latin typeface="+mn-lt"/>
            </a:endParaRPr>
          </a:p>
        </p:txBody>
      </p:sp>
      <p:sp>
        <p:nvSpPr>
          <p:cNvPr id="3" name="Content Placeholder 2"/>
          <p:cNvSpPr>
            <a:spLocks noGrp="1"/>
          </p:cNvSpPr>
          <p:nvPr>
            <p:ph idx="1"/>
          </p:nvPr>
        </p:nvSpPr>
        <p:spPr>
          <a:xfrm>
            <a:off x="457200" y="721819"/>
            <a:ext cx="6080738" cy="5711821"/>
          </a:xfrm>
        </p:spPr>
        <p:txBody>
          <a:bodyPr/>
          <a:lstStyle/>
          <a:p>
            <a:r>
              <a:rPr lang="en-US" dirty="0" err="1" smtClean="0"/>
              <a:t>Overdispersion</a:t>
            </a:r>
            <a:r>
              <a:rPr lang="en-US" dirty="0" smtClean="0"/>
              <a:t> in a general memory task</a:t>
            </a:r>
          </a:p>
          <a:p>
            <a:pPr lvl="1"/>
            <a:r>
              <a:rPr lang="en-US" dirty="0" smtClean="0"/>
              <a:t>Context guided object discrimination</a:t>
            </a:r>
          </a:p>
          <a:p>
            <a:pPr lvl="2"/>
            <a:r>
              <a:rPr lang="en-US" dirty="0" smtClean="0"/>
              <a:t>Animals are rewarded for</a:t>
            </a:r>
            <a:br>
              <a:rPr lang="en-US" dirty="0" smtClean="0"/>
            </a:br>
            <a:r>
              <a:rPr lang="en-US" dirty="0" smtClean="0"/>
              <a:t>a particular odor in one </a:t>
            </a:r>
            <a:br>
              <a:rPr lang="en-US" dirty="0" smtClean="0"/>
            </a:br>
            <a:r>
              <a:rPr lang="en-US" dirty="0" smtClean="0"/>
              <a:t>context and the opposite </a:t>
            </a:r>
            <a:br>
              <a:rPr lang="en-US" dirty="0" smtClean="0"/>
            </a:br>
            <a:r>
              <a:rPr lang="en-US" dirty="0" smtClean="0"/>
              <a:t>odor in the other context.</a:t>
            </a:r>
          </a:p>
          <a:p>
            <a:pPr lvl="2"/>
            <a:endParaRPr lang="en-US" dirty="0"/>
          </a:p>
        </p:txBody>
      </p:sp>
    </p:spTree>
    <p:extLst>
      <p:ext uri="{BB962C8B-B14F-4D97-AF65-F5344CB8AC3E}">
        <p14:creationId xmlns:p14="http://schemas.microsoft.com/office/powerpoint/2010/main" val="294563579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Schemas in place cell activity</a:t>
            </a:r>
          </a:p>
        </p:txBody>
      </p:sp>
      <p:sp>
        <p:nvSpPr>
          <p:cNvPr id="3" name="Content Placeholder 2"/>
          <p:cNvSpPr>
            <a:spLocks noGrp="1"/>
          </p:cNvSpPr>
          <p:nvPr>
            <p:ph idx="1"/>
          </p:nvPr>
        </p:nvSpPr>
        <p:spPr/>
        <p:txBody>
          <a:bodyPr/>
          <a:lstStyle/>
          <a:p>
            <a:r>
              <a:rPr lang="en-US" dirty="0" err="1" smtClean="0"/>
              <a:t>Overdispersion</a:t>
            </a:r>
            <a:r>
              <a:rPr lang="en-US" dirty="0" smtClean="0"/>
              <a:t> in place cell activity</a:t>
            </a:r>
          </a:p>
          <a:p>
            <a:pPr lvl="1"/>
            <a:r>
              <a:rPr lang="en-US" dirty="0" smtClean="0"/>
              <a:t>Observations: Reward / No reward</a:t>
            </a:r>
          </a:p>
          <a:p>
            <a:pPr lvl="1"/>
            <a:r>
              <a:rPr lang="en-US" dirty="0" smtClean="0"/>
              <a:t>Potential predictive variables: </a:t>
            </a:r>
          </a:p>
          <a:p>
            <a:pPr lvl="2"/>
            <a:r>
              <a:rPr lang="en-US" i="1" dirty="0">
                <a:latin typeface="Times New Roman"/>
                <a:cs typeface="Times New Roman"/>
              </a:rPr>
              <a:t>q</a:t>
            </a:r>
            <a:r>
              <a:rPr lang="en-US" i="1" baseline="-25000" dirty="0">
                <a:latin typeface="Times New Roman"/>
                <a:cs typeface="Times New Roman"/>
              </a:rPr>
              <a:t>1</a:t>
            </a:r>
            <a:r>
              <a:rPr lang="en-US" dirty="0"/>
              <a:t> </a:t>
            </a:r>
            <a:r>
              <a:rPr lang="en-US" dirty="0" smtClean="0"/>
              <a:t>= context, </a:t>
            </a:r>
            <a:r>
              <a:rPr lang="en-US" i="1" dirty="0">
                <a:latin typeface="Times New Roman"/>
                <a:cs typeface="Times New Roman"/>
              </a:rPr>
              <a:t>q</a:t>
            </a:r>
            <a:r>
              <a:rPr lang="en-US" i="1" baseline="-25000" dirty="0">
                <a:latin typeface="Times New Roman"/>
                <a:cs typeface="Times New Roman"/>
              </a:rPr>
              <a:t>2</a:t>
            </a:r>
            <a:r>
              <a:rPr lang="en-US" dirty="0"/>
              <a:t> = </a:t>
            </a:r>
            <a:r>
              <a:rPr lang="en-US" dirty="0" smtClean="0"/>
              <a:t>item, </a:t>
            </a:r>
            <a:r>
              <a:rPr lang="en-US" i="1" dirty="0" smtClean="0">
                <a:latin typeface="Times New Roman"/>
                <a:cs typeface="Times New Roman"/>
              </a:rPr>
              <a:t>q</a:t>
            </a:r>
            <a:r>
              <a:rPr lang="en-US" i="1" baseline="-25000" dirty="0" smtClean="0">
                <a:latin typeface="Times New Roman"/>
                <a:cs typeface="Times New Roman"/>
              </a:rPr>
              <a:t>3</a:t>
            </a:r>
            <a:r>
              <a:rPr lang="en-US" dirty="0" smtClean="0"/>
              <a:t> </a:t>
            </a:r>
            <a:r>
              <a:rPr lang="en-US" dirty="0"/>
              <a:t>= </a:t>
            </a:r>
            <a:r>
              <a:rPr lang="en-US" dirty="0" smtClean="0"/>
              <a:t>location within box, </a:t>
            </a:r>
            <a:r>
              <a:rPr lang="en-US" i="1" dirty="0" smtClean="0">
                <a:latin typeface="Times New Roman"/>
                <a:cs typeface="Times New Roman"/>
              </a:rPr>
              <a:t>q</a:t>
            </a:r>
            <a:r>
              <a:rPr lang="en-US" i="1" baseline="-25000" dirty="0" smtClean="0">
                <a:latin typeface="Times New Roman"/>
                <a:cs typeface="Times New Roman"/>
              </a:rPr>
              <a:t>4</a:t>
            </a:r>
            <a:r>
              <a:rPr lang="en-US" dirty="0" smtClean="0"/>
              <a:t> </a:t>
            </a:r>
            <a:r>
              <a:rPr lang="en-US" dirty="0"/>
              <a:t>= </a:t>
            </a:r>
            <a:r>
              <a:rPr lang="en-US" dirty="0" smtClean="0"/>
              <a:t>random distractor</a:t>
            </a:r>
            <a:endParaRPr lang="en-US" dirty="0"/>
          </a:p>
          <a:p>
            <a:pPr lvl="1"/>
            <a:r>
              <a:rPr lang="en-US" dirty="0" smtClean="0"/>
              <a:t>Proper state representation</a:t>
            </a:r>
          </a:p>
          <a:p>
            <a:pPr lvl="2"/>
            <a:r>
              <a:rPr lang="en-US" i="1" dirty="0">
                <a:latin typeface="Times New Roman"/>
                <a:cs typeface="Times New Roman"/>
              </a:rPr>
              <a:t>q</a:t>
            </a:r>
            <a:r>
              <a:rPr lang="en-US" i="1" baseline="-25000" dirty="0">
                <a:latin typeface="Times New Roman"/>
                <a:cs typeface="Times New Roman"/>
              </a:rPr>
              <a:t>1</a:t>
            </a:r>
            <a:r>
              <a:rPr lang="en-US" dirty="0"/>
              <a:t> </a:t>
            </a:r>
            <a:r>
              <a:rPr lang="en-US" dirty="0" smtClean="0"/>
              <a:t>= context, </a:t>
            </a:r>
            <a:r>
              <a:rPr lang="en-US" i="1" dirty="0">
                <a:latin typeface="Times New Roman"/>
                <a:cs typeface="Times New Roman"/>
              </a:rPr>
              <a:t>q</a:t>
            </a:r>
            <a:r>
              <a:rPr lang="en-US" i="1" baseline="-25000" dirty="0">
                <a:latin typeface="Times New Roman"/>
                <a:cs typeface="Times New Roman"/>
              </a:rPr>
              <a:t>2</a:t>
            </a:r>
            <a:r>
              <a:rPr lang="en-US" dirty="0"/>
              <a:t> = </a:t>
            </a:r>
            <a:r>
              <a:rPr lang="en-US" dirty="0" smtClean="0"/>
              <a:t>item, </a:t>
            </a:r>
            <a:r>
              <a:rPr lang="en-US" i="1" dirty="0">
                <a:latin typeface="Times New Roman"/>
                <a:cs typeface="Times New Roman"/>
              </a:rPr>
              <a:t>q</a:t>
            </a:r>
            <a:r>
              <a:rPr lang="en-US" i="1" baseline="-25000" dirty="0">
                <a:latin typeface="Times New Roman"/>
                <a:cs typeface="Times New Roman"/>
              </a:rPr>
              <a:t>3</a:t>
            </a:r>
            <a:r>
              <a:rPr lang="en-US" dirty="0"/>
              <a:t> = </a:t>
            </a:r>
            <a:r>
              <a:rPr lang="en-US" dirty="0" smtClean="0"/>
              <a:t>location within box</a:t>
            </a:r>
          </a:p>
          <a:p>
            <a:pPr lvl="2"/>
            <a:endParaRPr lang="en-US" dirty="0" smtClean="0"/>
          </a:p>
          <a:p>
            <a:pPr lvl="2"/>
            <a:r>
              <a:rPr lang="en-US" dirty="0" smtClean="0"/>
              <a:t>State should be a </a:t>
            </a:r>
            <a:r>
              <a:rPr lang="en-US" dirty="0"/>
              <a:t/>
            </a:r>
            <a:br>
              <a:rPr lang="en-US" dirty="0"/>
            </a:br>
            <a:r>
              <a:rPr lang="en-US" dirty="0" smtClean="0"/>
              <a:t>combination of</a:t>
            </a:r>
            <a:br>
              <a:rPr lang="en-US" dirty="0" smtClean="0"/>
            </a:br>
            <a:r>
              <a:rPr lang="en-US" dirty="0" smtClean="0"/>
              <a:t>the box, the odor cue,</a:t>
            </a:r>
            <a:br>
              <a:rPr lang="en-US" dirty="0" smtClean="0"/>
            </a:br>
            <a:r>
              <a:rPr lang="en-US" dirty="0" smtClean="0"/>
              <a:t>and location within</a:t>
            </a:r>
            <a:br>
              <a:rPr lang="en-US" dirty="0" smtClean="0"/>
            </a:br>
            <a:r>
              <a:rPr lang="en-US" dirty="0" smtClean="0"/>
              <a:t>box.</a:t>
            </a:r>
          </a:p>
        </p:txBody>
      </p:sp>
      <p:pic>
        <p:nvPicPr>
          <p:cNvPr id="7" name="Picture 6" descr="komorowski modelP.eps"/>
          <p:cNvPicPr>
            <a:picLocks noChangeAspect="1"/>
          </p:cNvPicPr>
          <p:nvPr/>
        </p:nvPicPr>
        <p:blipFill rotWithShape="1">
          <a:blip r:embed="rId2" cstate="screen">
            <a:extLst>
              <a:ext uri="{28A0092B-C50C-407E-A947-70E740481C1C}">
                <a14:useLocalDpi xmlns:a14="http://schemas.microsoft.com/office/drawing/2010/main"/>
              </a:ext>
            </a:extLst>
          </a:blip>
          <a:srcRect t="5253"/>
          <a:stretch/>
        </p:blipFill>
        <p:spPr>
          <a:xfrm>
            <a:off x="3606546" y="2916046"/>
            <a:ext cx="5537454" cy="3941954"/>
          </a:xfrm>
          <a:prstGeom prst="rect">
            <a:avLst/>
          </a:prstGeom>
        </p:spPr>
      </p:pic>
    </p:spTree>
    <p:extLst>
      <p:ext uri="{BB962C8B-B14F-4D97-AF65-F5344CB8AC3E}">
        <p14:creationId xmlns:p14="http://schemas.microsoft.com/office/powerpoint/2010/main" val="252774782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Schemas in place cell activity</a:t>
            </a: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1602" y="2591708"/>
            <a:ext cx="7315200" cy="4057177"/>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1602" y="2052656"/>
            <a:ext cx="7315200" cy="533400"/>
          </a:xfrm>
          <a:prstGeom prst="rect">
            <a:avLst/>
          </a:prstGeom>
          <a:noFill/>
          <a:ln w="9525">
            <a:noFill/>
            <a:miter lim="800000"/>
            <a:headEnd/>
            <a:tailEnd/>
          </a:ln>
        </p:spPr>
      </p:pic>
      <p:sp>
        <p:nvSpPr>
          <p:cNvPr id="4" name="Content Placeholder 3"/>
          <p:cNvSpPr>
            <a:spLocks noGrp="1"/>
          </p:cNvSpPr>
          <p:nvPr>
            <p:ph idx="1"/>
          </p:nvPr>
        </p:nvSpPr>
        <p:spPr/>
        <p:txBody>
          <a:bodyPr/>
          <a:lstStyle/>
          <a:p>
            <a:r>
              <a:rPr lang="en-US" dirty="0" smtClean="0"/>
              <a:t>Place cell activity in the context guided discrimination task</a:t>
            </a:r>
          </a:p>
          <a:p>
            <a:pPr lvl="1"/>
            <a:r>
              <a:rPr lang="en-US" dirty="0" smtClean="0"/>
              <a:t>Place cell activity is cue and context sensitive</a:t>
            </a:r>
          </a:p>
          <a:p>
            <a:pPr lvl="1"/>
            <a:r>
              <a:rPr lang="en-US" dirty="0" smtClean="0"/>
              <a:t>Inactivating mPFC reduces the cue specificity of place coding</a:t>
            </a:r>
          </a:p>
          <a:p>
            <a:pPr lvl="1"/>
            <a:endParaRPr lang="en-US" dirty="0"/>
          </a:p>
        </p:txBody>
      </p:sp>
      <p:sp>
        <p:nvSpPr>
          <p:cNvPr id="3" name="Rectangle 2"/>
          <p:cNvSpPr/>
          <p:nvPr/>
        </p:nvSpPr>
        <p:spPr>
          <a:xfrm>
            <a:off x="6737839" y="1975386"/>
            <a:ext cx="2408963" cy="4732289"/>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1987251" y="3609783"/>
            <a:ext cx="1799109" cy="74077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1987251" y="5572954"/>
            <a:ext cx="1799109" cy="74077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 Box 13"/>
          <p:cNvSpPr txBox="1">
            <a:spLocks noChangeArrowheads="1"/>
          </p:cNvSpPr>
          <p:nvPr/>
        </p:nvSpPr>
        <p:spPr bwMode="auto">
          <a:xfrm>
            <a:off x="4953000" y="6581001"/>
            <a:ext cx="3657601" cy="276999"/>
          </a:xfrm>
          <a:prstGeom prst="rect">
            <a:avLst/>
          </a:prstGeom>
          <a:noFill/>
          <a:ln w="9525">
            <a:noFill/>
            <a:miter lim="800000"/>
            <a:headEnd/>
            <a:tailEnd/>
          </a:ln>
        </p:spPr>
        <p:txBody>
          <a:bodyPr wrap="square">
            <a:spAutoFit/>
          </a:bodyPr>
          <a:lstStyle/>
          <a:p>
            <a:r>
              <a:rPr lang="en-US" sz="1200" dirty="0" err="1" smtClean="0"/>
              <a:t>Navawongse</a:t>
            </a:r>
            <a:r>
              <a:rPr lang="en-US" sz="1200" dirty="0" smtClean="0"/>
              <a:t> and </a:t>
            </a:r>
            <a:r>
              <a:rPr lang="en-US" sz="1200" dirty="0" err="1" smtClean="0"/>
              <a:t>Eichenbaum</a:t>
            </a:r>
            <a:r>
              <a:rPr lang="en-US" sz="1200" dirty="0" smtClean="0"/>
              <a:t> </a:t>
            </a:r>
            <a:r>
              <a:rPr lang="en-US" sz="1200" dirty="0" smtClean="0">
                <a:latin typeface="+mn-lt"/>
              </a:rPr>
              <a:t>(2013) </a:t>
            </a:r>
            <a:r>
              <a:rPr lang="en-US" sz="1200" i="1" dirty="0" smtClean="0">
                <a:latin typeface="+mn-lt"/>
              </a:rPr>
              <a:t>J </a:t>
            </a:r>
            <a:r>
              <a:rPr lang="en-US" sz="1200" i="1" dirty="0" err="1" smtClean="0">
                <a:latin typeface="+mn-lt"/>
              </a:rPr>
              <a:t>Neurosci</a:t>
            </a:r>
            <a:endParaRPr lang="en-US" sz="1200" b="0" i="1" dirty="0">
              <a:latin typeface="+mn-lt"/>
            </a:endParaRPr>
          </a:p>
        </p:txBody>
      </p:sp>
    </p:spTree>
    <p:extLst>
      <p:ext uri="{BB962C8B-B14F-4D97-AF65-F5344CB8AC3E}">
        <p14:creationId xmlns:p14="http://schemas.microsoft.com/office/powerpoint/2010/main" val="2959263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Schemas in place cell activity</a:t>
            </a:r>
          </a:p>
        </p:txBody>
      </p:sp>
      <p:grpSp>
        <p:nvGrpSpPr>
          <p:cNvPr id="6" name="Group 5"/>
          <p:cNvGrpSpPr/>
          <p:nvPr/>
        </p:nvGrpSpPr>
        <p:grpSpPr>
          <a:xfrm>
            <a:off x="1659340" y="2138932"/>
            <a:ext cx="5686947" cy="4600416"/>
            <a:chOff x="2999853" y="2034177"/>
            <a:chExt cx="5686947" cy="4600416"/>
          </a:xfrm>
        </p:grpSpPr>
        <p:pic>
          <p:nvPicPr>
            <p:cNvPr id="4" name="Picture 3"/>
            <p:cNvPicPr>
              <a:picLocks noChangeAspect="1"/>
            </p:cNvPicPr>
            <p:nvPr/>
          </p:nvPicPr>
          <p:blipFill rotWithShape="1">
            <a:blip r:embed="rId2"/>
            <a:srcRect t="6669"/>
            <a:stretch/>
          </p:blipFill>
          <p:spPr>
            <a:xfrm>
              <a:off x="2999853" y="2340961"/>
              <a:ext cx="5686947" cy="4293632"/>
            </a:xfrm>
            <a:prstGeom prst="rect">
              <a:avLst/>
            </a:prstGeom>
          </p:spPr>
        </p:pic>
        <p:sp>
          <p:nvSpPr>
            <p:cNvPr id="5" name="Rectangle 4"/>
            <p:cNvSpPr/>
            <p:nvPr/>
          </p:nvSpPr>
          <p:spPr>
            <a:xfrm>
              <a:off x="2999853" y="2034177"/>
              <a:ext cx="410223" cy="4232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7" name="TextBox 6"/>
          <p:cNvSpPr txBox="1"/>
          <p:nvPr/>
        </p:nvSpPr>
        <p:spPr>
          <a:xfrm rot="16200000">
            <a:off x="7326588" y="5046065"/>
            <a:ext cx="3346872" cy="276999"/>
          </a:xfrm>
          <a:prstGeom prst="rect">
            <a:avLst/>
          </a:prstGeom>
          <a:noFill/>
        </p:spPr>
        <p:txBody>
          <a:bodyPr wrap="square" rtlCol="0">
            <a:spAutoFit/>
          </a:bodyPr>
          <a:lstStyle/>
          <a:p>
            <a:r>
              <a:rPr lang="en-US" sz="1200" dirty="0" smtClean="0"/>
              <a:t>Singer et al. (2010) </a:t>
            </a:r>
            <a:r>
              <a:rPr lang="en-US" sz="1200" i="1" dirty="0" smtClean="0"/>
              <a:t>J </a:t>
            </a:r>
            <a:r>
              <a:rPr lang="en-US" sz="1200" i="1" dirty="0" err="1" smtClean="0"/>
              <a:t>Neurosci</a:t>
            </a:r>
            <a:r>
              <a:rPr lang="en-US" sz="1200" i="1" dirty="0" smtClean="0"/>
              <a:t>.</a:t>
            </a:r>
            <a:endParaRPr lang="en-US" sz="1200" i="1" dirty="0"/>
          </a:p>
        </p:txBody>
      </p:sp>
      <p:sp>
        <p:nvSpPr>
          <p:cNvPr id="3" name="Content Placeholder 2"/>
          <p:cNvSpPr>
            <a:spLocks noGrp="1"/>
          </p:cNvSpPr>
          <p:nvPr>
            <p:ph idx="1"/>
          </p:nvPr>
        </p:nvSpPr>
        <p:spPr/>
        <p:txBody>
          <a:bodyPr/>
          <a:lstStyle/>
          <a:p>
            <a:r>
              <a:rPr lang="en-US" dirty="0" smtClean="0"/>
              <a:t>Finding simpler representations than place</a:t>
            </a:r>
          </a:p>
          <a:p>
            <a:pPr lvl="1"/>
            <a:r>
              <a:rPr lang="en-US" dirty="0" smtClean="0"/>
              <a:t>A rat can solve this task using two different types of representation</a:t>
            </a:r>
          </a:p>
          <a:p>
            <a:pPr lvl="2"/>
            <a:r>
              <a:rPr lang="en-US" dirty="0" smtClean="0"/>
              <a:t>For random foraging, it must use spatial position.</a:t>
            </a:r>
          </a:p>
          <a:p>
            <a:pPr lvl="2"/>
            <a:r>
              <a:rPr lang="en-US" dirty="0" smtClean="0"/>
              <a:t>But if the animal uses a stereotyped path, it can also use trajectory position.</a:t>
            </a:r>
            <a:endParaRPr lang="en-US" dirty="0"/>
          </a:p>
        </p:txBody>
      </p:sp>
    </p:spTree>
    <p:extLst>
      <p:ext uri="{BB962C8B-B14F-4D97-AF65-F5344CB8AC3E}">
        <p14:creationId xmlns:p14="http://schemas.microsoft.com/office/powerpoint/2010/main" val="102274636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earning02.eps"/>
          <p:cNvPicPr>
            <a:picLocks noChangeAspect="1"/>
          </p:cNvPicPr>
          <p:nvPr/>
        </p:nvPicPr>
        <p:blipFill rotWithShape="1">
          <a:blip r:embed="rId2">
            <a:extLst>
              <a:ext uri="{28A0092B-C50C-407E-A947-70E740481C1C}">
                <a14:useLocalDpi xmlns:a14="http://schemas.microsoft.com/office/drawing/2010/main" val="0"/>
              </a:ext>
            </a:extLst>
          </a:blip>
          <a:srcRect l="8866" r="7896"/>
          <a:stretch/>
        </p:blipFill>
        <p:spPr>
          <a:xfrm>
            <a:off x="390660" y="2231182"/>
            <a:ext cx="8485308" cy="4302972"/>
          </a:xfrm>
          <a:prstGeom prst="rect">
            <a:avLst/>
          </a:prstGeom>
        </p:spPr>
      </p:pic>
      <p:sp>
        <p:nvSpPr>
          <p:cNvPr id="2" name="Title 1"/>
          <p:cNvSpPr>
            <a:spLocks noGrp="1"/>
          </p:cNvSpPr>
          <p:nvPr>
            <p:ph type="title"/>
          </p:nvPr>
        </p:nvSpPr>
        <p:spPr/>
        <p:txBody>
          <a:bodyPr>
            <a:normAutofit fontScale="90000"/>
          </a:bodyPr>
          <a:lstStyle/>
          <a:p>
            <a:r>
              <a:rPr lang="en-US" dirty="0"/>
              <a:t>Schemas in place cell activity</a:t>
            </a:r>
          </a:p>
        </p:txBody>
      </p:sp>
      <p:sp>
        <p:nvSpPr>
          <p:cNvPr id="3" name="Content Placeholder 2"/>
          <p:cNvSpPr>
            <a:spLocks noGrp="1"/>
          </p:cNvSpPr>
          <p:nvPr>
            <p:ph idx="1"/>
          </p:nvPr>
        </p:nvSpPr>
        <p:spPr/>
        <p:txBody>
          <a:bodyPr/>
          <a:lstStyle/>
          <a:p>
            <a:r>
              <a:rPr lang="en-US" dirty="0"/>
              <a:t>Finding simpler representations than place</a:t>
            </a:r>
          </a:p>
          <a:p>
            <a:pPr lvl="1"/>
            <a:r>
              <a:rPr lang="en-US" dirty="0" smtClean="0"/>
              <a:t>We modeled learning on the W-maze using simple TD learning and altered exploration/exploitation by varying the </a:t>
            </a:r>
            <a:r>
              <a:rPr lang="en-US" dirty="0" err="1" smtClean="0"/>
              <a:t>softmax</a:t>
            </a:r>
            <a:r>
              <a:rPr lang="en-US" dirty="0" smtClean="0"/>
              <a:t> </a:t>
            </a:r>
            <a:r>
              <a:rPr lang="en-US" i="1" dirty="0" smtClean="0">
                <a:latin typeface="Symbol" charset="2"/>
                <a:cs typeface="Symbol" charset="2"/>
              </a:rPr>
              <a:t>b</a:t>
            </a:r>
            <a:r>
              <a:rPr lang="en-US" dirty="0" smtClean="0"/>
              <a:t>.</a:t>
            </a:r>
          </a:p>
          <a:p>
            <a:pPr lvl="1"/>
            <a:r>
              <a:rPr lang="en-US" dirty="0" smtClean="0"/>
              <a:t>We used the sample observations from the exploratory and exploitation phases.</a:t>
            </a:r>
            <a:endParaRPr lang="en-US" dirty="0"/>
          </a:p>
        </p:txBody>
      </p:sp>
      <p:sp>
        <p:nvSpPr>
          <p:cNvPr id="12" name="Rectangle 11"/>
          <p:cNvSpPr/>
          <p:nvPr/>
        </p:nvSpPr>
        <p:spPr>
          <a:xfrm>
            <a:off x="810698" y="2566894"/>
            <a:ext cx="824210" cy="3472064"/>
          </a:xfrm>
          <a:prstGeom prst="rect">
            <a:avLst/>
          </a:prstGeom>
          <a:solidFill>
            <a:schemeClr val="accent2">
              <a:alpha val="29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Rectangle 12"/>
          <p:cNvSpPr/>
          <p:nvPr/>
        </p:nvSpPr>
        <p:spPr>
          <a:xfrm>
            <a:off x="6890939" y="2553384"/>
            <a:ext cx="1814331" cy="3485574"/>
          </a:xfrm>
          <a:prstGeom prst="rect">
            <a:avLst/>
          </a:prstGeom>
          <a:solidFill>
            <a:schemeClr val="accent5">
              <a:alpha val="29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TextBox 13"/>
          <p:cNvSpPr txBox="1"/>
          <p:nvPr/>
        </p:nvSpPr>
        <p:spPr>
          <a:xfrm>
            <a:off x="1270094" y="2877623"/>
            <a:ext cx="1702466" cy="369332"/>
          </a:xfrm>
          <a:prstGeom prst="rect">
            <a:avLst/>
          </a:prstGeom>
          <a:noFill/>
        </p:spPr>
        <p:txBody>
          <a:bodyPr wrap="square" rtlCol="0">
            <a:spAutoFit/>
          </a:bodyPr>
          <a:lstStyle/>
          <a:p>
            <a:r>
              <a:rPr lang="en-US" dirty="0" smtClean="0"/>
              <a:t>Exploration</a:t>
            </a:r>
            <a:endParaRPr lang="en-US" dirty="0"/>
          </a:p>
        </p:txBody>
      </p:sp>
      <p:sp>
        <p:nvSpPr>
          <p:cNvPr id="15" name="Rectangle 14"/>
          <p:cNvSpPr/>
          <p:nvPr/>
        </p:nvSpPr>
        <p:spPr>
          <a:xfrm>
            <a:off x="7043994" y="2877623"/>
            <a:ext cx="1378052" cy="369332"/>
          </a:xfrm>
          <a:prstGeom prst="rect">
            <a:avLst/>
          </a:prstGeom>
        </p:spPr>
        <p:txBody>
          <a:bodyPr wrap="none">
            <a:spAutoFit/>
          </a:bodyPr>
          <a:lstStyle/>
          <a:p>
            <a:r>
              <a:rPr lang="en-US" dirty="0" smtClean="0"/>
              <a:t>Exploitation</a:t>
            </a:r>
            <a:endParaRPr lang="en-US" dirty="0"/>
          </a:p>
        </p:txBody>
      </p:sp>
    </p:spTree>
    <p:extLst>
      <p:ext uri="{BB962C8B-B14F-4D97-AF65-F5344CB8AC3E}">
        <p14:creationId xmlns:p14="http://schemas.microsoft.com/office/powerpoint/2010/main" val="235028434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Schemas in place cell activity</a:t>
            </a:r>
          </a:p>
        </p:txBody>
      </p:sp>
      <p:sp>
        <p:nvSpPr>
          <p:cNvPr id="3" name="Content Placeholder 2"/>
          <p:cNvSpPr>
            <a:spLocks noGrp="1"/>
          </p:cNvSpPr>
          <p:nvPr>
            <p:ph idx="1"/>
          </p:nvPr>
        </p:nvSpPr>
        <p:spPr/>
        <p:txBody>
          <a:bodyPr/>
          <a:lstStyle/>
          <a:p>
            <a:r>
              <a:rPr lang="en-US" dirty="0" smtClean="0"/>
              <a:t>Optimal representations – random foraging</a:t>
            </a:r>
          </a:p>
          <a:p>
            <a:pPr lvl="1"/>
            <a:r>
              <a:rPr lang="en-US" dirty="0" smtClean="0"/>
              <a:t>Observations: Reward / No reward</a:t>
            </a:r>
          </a:p>
          <a:p>
            <a:pPr lvl="1"/>
            <a:r>
              <a:rPr lang="en-US" dirty="0" smtClean="0"/>
              <a:t>Potential predictive variables: </a:t>
            </a:r>
          </a:p>
          <a:p>
            <a:pPr lvl="2"/>
            <a:r>
              <a:rPr lang="en-US" i="1" dirty="0">
                <a:latin typeface="Times New Roman"/>
                <a:cs typeface="Times New Roman"/>
              </a:rPr>
              <a:t>q</a:t>
            </a:r>
            <a:r>
              <a:rPr lang="en-US" i="1" baseline="-25000" dirty="0">
                <a:latin typeface="Times New Roman"/>
                <a:cs typeface="Times New Roman"/>
              </a:rPr>
              <a:t>1</a:t>
            </a:r>
            <a:r>
              <a:rPr lang="en-US" dirty="0"/>
              <a:t> </a:t>
            </a:r>
            <a:r>
              <a:rPr lang="en-US" dirty="0" smtClean="0"/>
              <a:t>= spatial location, </a:t>
            </a:r>
            <a:r>
              <a:rPr lang="en-US" i="1" dirty="0">
                <a:latin typeface="Times New Roman"/>
                <a:cs typeface="Times New Roman"/>
              </a:rPr>
              <a:t>q</a:t>
            </a:r>
            <a:r>
              <a:rPr lang="en-US" i="1" baseline="-25000" dirty="0">
                <a:latin typeface="Times New Roman"/>
                <a:cs typeface="Times New Roman"/>
              </a:rPr>
              <a:t>2</a:t>
            </a:r>
            <a:r>
              <a:rPr lang="en-US" dirty="0"/>
              <a:t> = </a:t>
            </a:r>
            <a:r>
              <a:rPr lang="en-US" dirty="0" smtClean="0"/>
              <a:t>last movement direction, </a:t>
            </a:r>
            <a:r>
              <a:rPr lang="en-US" i="1" dirty="0" smtClean="0">
                <a:latin typeface="Times New Roman"/>
                <a:cs typeface="Times New Roman"/>
              </a:rPr>
              <a:t>q</a:t>
            </a:r>
            <a:r>
              <a:rPr lang="en-US" i="1" baseline="-25000" dirty="0" smtClean="0">
                <a:latin typeface="Times New Roman"/>
                <a:cs typeface="Times New Roman"/>
              </a:rPr>
              <a:t>3</a:t>
            </a:r>
            <a:r>
              <a:rPr lang="en-US" dirty="0" smtClean="0"/>
              <a:t> </a:t>
            </a:r>
            <a:r>
              <a:rPr lang="en-US" dirty="0"/>
              <a:t>= </a:t>
            </a:r>
            <a:r>
              <a:rPr lang="en-US" dirty="0" smtClean="0"/>
              <a:t>2</a:t>
            </a:r>
            <a:r>
              <a:rPr lang="en-US" baseline="30000" dirty="0" smtClean="0"/>
              <a:t>nd</a:t>
            </a:r>
            <a:r>
              <a:rPr lang="en-US" dirty="0" smtClean="0"/>
              <a:t> to last movement direction, </a:t>
            </a:r>
            <a:r>
              <a:rPr lang="en-US" i="1" dirty="0" smtClean="0">
                <a:latin typeface="Times New Roman"/>
                <a:cs typeface="Times New Roman"/>
              </a:rPr>
              <a:t>q</a:t>
            </a:r>
            <a:r>
              <a:rPr lang="en-US" i="1" baseline="-25000" dirty="0" smtClean="0">
                <a:latin typeface="Times New Roman"/>
                <a:cs typeface="Times New Roman"/>
              </a:rPr>
              <a:t>4</a:t>
            </a:r>
            <a:r>
              <a:rPr lang="en-US" dirty="0" smtClean="0"/>
              <a:t> </a:t>
            </a:r>
            <a:r>
              <a:rPr lang="en-US" dirty="0"/>
              <a:t>= </a:t>
            </a:r>
            <a:r>
              <a:rPr lang="en-US" dirty="0" smtClean="0"/>
              <a:t>3</a:t>
            </a:r>
            <a:r>
              <a:rPr lang="en-US" baseline="30000" dirty="0" smtClean="0"/>
              <a:t>rd</a:t>
            </a:r>
            <a:r>
              <a:rPr lang="en-US" dirty="0" smtClean="0"/>
              <a:t> to last movement direction</a:t>
            </a:r>
          </a:p>
        </p:txBody>
      </p:sp>
      <p:pic>
        <p:nvPicPr>
          <p:cNvPr id="4" name="Picture 3" descr="transRandom02.eps"/>
          <p:cNvPicPr>
            <a:picLocks noChangeAspect="1"/>
          </p:cNvPicPr>
          <p:nvPr/>
        </p:nvPicPr>
        <p:blipFill rotWithShape="1">
          <a:blip r:embed="rId3">
            <a:extLst>
              <a:ext uri="{28A0092B-C50C-407E-A947-70E740481C1C}">
                <a14:useLocalDpi xmlns:a14="http://schemas.microsoft.com/office/drawing/2010/main" val="0"/>
              </a:ext>
            </a:extLst>
          </a:blip>
          <a:srcRect l="8423" r="6760"/>
          <a:stretch/>
        </p:blipFill>
        <p:spPr>
          <a:xfrm>
            <a:off x="337793" y="2551176"/>
            <a:ext cx="8645258" cy="4306824"/>
          </a:xfrm>
          <a:prstGeom prst="rect">
            <a:avLst/>
          </a:prstGeom>
        </p:spPr>
      </p:pic>
      <p:sp>
        <p:nvSpPr>
          <p:cNvPr id="11" name="Rounded Rectangle 10"/>
          <p:cNvSpPr/>
          <p:nvPr/>
        </p:nvSpPr>
        <p:spPr>
          <a:xfrm>
            <a:off x="907673" y="3069292"/>
            <a:ext cx="1781147" cy="505604"/>
          </a:xfrm>
          <a:prstGeom prst="round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Last </a:t>
            </a:r>
            <a:r>
              <a:rPr lang="en-US" sz="1600" dirty="0"/>
              <a:t>movement direction: </a:t>
            </a:r>
            <a:r>
              <a:rPr lang="en-US" sz="1600" i="1" dirty="0" smtClean="0">
                <a:latin typeface="Times New Roman"/>
                <a:cs typeface="Times New Roman"/>
              </a:rPr>
              <a:t>q</a:t>
            </a:r>
            <a:r>
              <a:rPr lang="en-US" sz="1600" i="1" baseline="-25000" dirty="0" smtClean="0">
                <a:latin typeface="Times New Roman"/>
                <a:cs typeface="Times New Roman"/>
              </a:rPr>
              <a:t>2</a:t>
            </a:r>
            <a:r>
              <a:rPr lang="en-US" sz="1600" dirty="0" smtClean="0"/>
              <a:t> </a:t>
            </a:r>
            <a:endParaRPr lang="en-US" sz="1600" dirty="0"/>
          </a:p>
        </p:txBody>
      </p:sp>
      <p:sp>
        <p:nvSpPr>
          <p:cNvPr id="12" name="Rounded Rectangle 11"/>
          <p:cNvSpPr/>
          <p:nvPr/>
        </p:nvSpPr>
        <p:spPr>
          <a:xfrm>
            <a:off x="3289493" y="3322094"/>
            <a:ext cx="2952887" cy="505604"/>
          </a:xfrm>
          <a:prstGeom prst="roundRect">
            <a:avLst/>
          </a:prstGeom>
          <a:ln>
            <a:solidFill>
              <a:srgbClr val="BCA62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Spatial location </a:t>
            </a:r>
            <a:r>
              <a:rPr lang="en-US" sz="1600" dirty="0"/>
              <a:t>and last movement direction: </a:t>
            </a:r>
            <a:r>
              <a:rPr lang="en-US" sz="1600" i="1" dirty="0" smtClean="0">
                <a:latin typeface="Times New Roman"/>
                <a:cs typeface="Times New Roman"/>
              </a:rPr>
              <a:t>q</a:t>
            </a:r>
            <a:r>
              <a:rPr lang="en-US" sz="1600" i="1" baseline="-25000" dirty="0" smtClean="0">
                <a:latin typeface="Times New Roman"/>
                <a:cs typeface="Times New Roman"/>
              </a:rPr>
              <a:t>1</a:t>
            </a:r>
            <a:r>
              <a:rPr lang="en-US" sz="1600" dirty="0" smtClean="0"/>
              <a:t>, </a:t>
            </a:r>
            <a:r>
              <a:rPr lang="en-US" sz="1600" i="1" dirty="0" smtClean="0">
                <a:latin typeface="Times New Roman"/>
                <a:cs typeface="Times New Roman"/>
              </a:rPr>
              <a:t>q</a:t>
            </a:r>
            <a:r>
              <a:rPr lang="en-US" sz="1600" i="1" baseline="-25000" dirty="0" smtClean="0">
                <a:latin typeface="Times New Roman"/>
                <a:cs typeface="Times New Roman"/>
              </a:rPr>
              <a:t>2</a:t>
            </a:r>
            <a:r>
              <a:rPr lang="en-US" sz="1600" dirty="0" smtClean="0"/>
              <a:t> </a:t>
            </a:r>
            <a:endParaRPr lang="en-US" sz="1600" dirty="0"/>
          </a:p>
        </p:txBody>
      </p:sp>
    </p:spTree>
    <p:extLst>
      <p:ext uri="{BB962C8B-B14F-4D97-AF65-F5344CB8AC3E}">
        <p14:creationId xmlns:p14="http://schemas.microsoft.com/office/powerpoint/2010/main" val="310850990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Schemas in place cell activity</a:t>
            </a:r>
          </a:p>
        </p:txBody>
      </p:sp>
      <p:sp>
        <p:nvSpPr>
          <p:cNvPr id="3" name="Content Placeholder 2"/>
          <p:cNvSpPr>
            <a:spLocks noGrp="1"/>
          </p:cNvSpPr>
          <p:nvPr>
            <p:ph idx="1"/>
          </p:nvPr>
        </p:nvSpPr>
        <p:spPr>
          <a:xfrm>
            <a:off x="457199" y="721819"/>
            <a:ext cx="8526587" cy="5711821"/>
          </a:xfrm>
        </p:spPr>
        <p:txBody>
          <a:bodyPr/>
          <a:lstStyle/>
          <a:p>
            <a:r>
              <a:rPr lang="en-US" dirty="0" smtClean="0"/>
              <a:t>Optimal representations – stereotyped behavior</a:t>
            </a:r>
          </a:p>
          <a:p>
            <a:pPr lvl="1"/>
            <a:r>
              <a:rPr lang="en-US" dirty="0" smtClean="0"/>
              <a:t>Observations: Reward / No reward</a:t>
            </a:r>
          </a:p>
          <a:p>
            <a:pPr lvl="1"/>
            <a:r>
              <a:rPr lang="en-US" dirty="0" smtClean="0"/>
              <a:t>Potential predictive variables: </a:t>
            </a:r>
          </a:p>
          <a:p>
            <a:pPr lvl="2"/>
            <a:r>
              <a:rPr lang="en-US" i="1" dirty="0">
                <a:latin typeface="Times New Roman"/>
                <a:cs typeface="Times New Roman"/>
              </a:rPr>
              <a:t>q</a:t>
            </a:r>
            <a:r>
              <a:rPr lang="en-US" i="1" baseline="-25000" dirty="0">
                <a:latin typeface="Times New Roman"/>
                <a:cs typeface="Times New Roman"/>
              </a:rPr>
              <a:t>1</a:t>
            </a:r>
            <a:r>
              <a:rPr lang="en-US" dirty="0"/>
              <a:t> = spatial location, </a:t>
            </a:r>
            <a:r>
              <a:rPr lang="en-US" i="1" dirty="0">
                <a:latin typeface="Times New Roman"/>
                <a:cs typeface="Times New Roman"/>
              </a:rPr>
              <a:t>q</a:t>
            </a:r>
            <a:r>
              <a:rPr lang="en-US" i="1" baseline="-25000" dirty="0">
                <a:latin typeface="Times New Roman"/>
                <a:cs typeface="Times New Roman"/>
              </a:rPr>
              <a:t>2</a:t>
            </a:r>
            <a:r>
              <a:rPr lang="en-US" dirty="0"/>
              <a:t> = last movement direction, </a:t>
            </a:r>
            <a:r>
              <a:rPr lang="en-US" i="1" dirty="0">
                <a:latin typeface="Times New Roman"/>
                <a:cs typeface="Times New Roman"/>
              </a:rPr>
              <a:t>q</a:t>
            </a:r>
            <a:r>
              <a:rPr lang="en-US" i="1" baseline="-25000" dirty="0">
                <a:latin typeface="Times New Roman"/>
                <a:cs typeface="Times New Roman"/>
              </a:rPr>
              <a:t>3</a:t>
            </a:r>
            <a:r>
              <a:rPr lang="en-US" dirty="0"/>
              <a:t> = 2</a:t>
            </a:r>
            <a:r>
              <a:rPr lang="en-US" baseline="30000" dirty="0"/>
              <a:t>nd</a:t>
            </a:r>
            <a:r>
              <a:rPr lang="en-US" dirty="0"/>
              <a:t> to last movement direction, </a:t>
            </a:r>
            <a:r>
              <a:rPr lang="en-US" i="1" dirty="0">
                <a:latin typeface="Times New Roman"/>
                <a:cs typeface="Times New Roman"/>
              </a:rPr>
              <a:t>q</a:t>
            </a:r>
            <a:r>
              <a:rPr lang="en-US" i="1" baseline="-25000" dirty="0">
                <a:latin typeface="Times New Roman"/>
                <a:cs typeface="Times New Roman"/>
              </a:rPr>
              <a:t>4</a:t>
            </a:r>
            <a:r>
              <a:rPr lang="en-US" dirty="0"/>
              <a:t> = 3</a:t>
            </a:r>
            <a:r>
              <a:rPr lang="en-US" baseline="30000" dirty="0"/>
              <a:t>rd</a:t>
            </a:r>
            <a:r>
              <a:rPr lang="en-US" dirty="0"/>
              <a:t> to last movement direction</a:t>
            </a:r>
          </a:p>
          <a:p>
            <a:pPr lvl="1"/>
            <a:endParaRPr lang="en-US" dirty="0" smtClean="0"/>
          </a:p>
          <a:p>
            <a:pPr lvl="2"/>
            <a:endParaRPr lang="en-US" dirty="0" smtClean="0"/>
          </a:p>
        </p:txBody>
      </p:sp>
      <p:sp>
        <p:nvSpPr>
          <p:cNvPr id="6" name="Rounded Rectangle 5"/>
          <p:cNvSpPr/>
          <p:nvPr/>
        </p:nvSpPr>
        <p:spPr>
          <a:xfrm>
            <a:off x="5785370" y="2821981"/>
            <a:ext cx="2163634" cy="505604"/>
          </a:xfrm>
          <a:prstGeom prst="round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Trajectory direction and location</a:t>
            </a:r>
            <a:endParaRPr lang="en-US" sz="1600" dirty="0"/>
          </a:p>
        </p:txBody>
      </p:sp>
      <p:pic>
        <p:nvPicPr>
          <p:cNvPr id="7" name="Picture 6" descr="transStereotyped02x400back.eps"/>
          <p:cNvPicPr>
            <a:picLocks noChangeAspect="1"/>
          </p:cNvPicPr>
          <p:nvPr/>
        </p:nvPicPr>
        <p:blipFill rotWithShape="1">
          <a:blip r:embed="rId3">
            <a:extLst>
              <a:ext uri="{28A0092B-C50C-407E-A947-70E740481C1C}">
                <a14:useLocalDpi xmlns:a14="http://schemas.microsoft.com/office/drawing/2010/main" val="0"/>
              </a:ext>
            </a:extLst>
          </a:blip>
          <a:srcRect l="6945" r="7647"/>
          <a:stretch/>
        </p:blipFill>
        <p:spPr>
          <a:xfrm>
            <a:off x="189160" y="2551176"/>
            <a:ext cx="8617922" cy="4306824"/>
          </a:xfrm>
          <a:prstGeom prst="rect">
            <a:avLst/>
          </a:prstGeom>
        </p:spPr>
      </p:pic>
      <p:sp>
        <p:nvSpPr>
          <p:cNvPr id="8" name="Rounded Rectangle 7"/>
          <p:cNvSpPr/>
          <p:nvPr/>
        </p:nvSpPr>
        <p:spPr>
          <a:xfrm>
            <a:off x="1798246" y="3343623"/>
            <a:ext cx="1781147" cy="505604"/>
          </a:xfrm>
          <a:prstGeom prst="round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Spatial location only: </a:t>
            </a:r>
            <a:r>
              <a:rPr lang="en-US" sz="1600" i="1" dirty="0" smtClean="0">
                <a:latin typeface="Times New Roman"/>
                <a:cs typeface="Times New Roman"/>
              </a:rPr>
              <a:t>q</a:t>
            </a:r>
            <a:r>
              <a:rPr lang="en-US" sz="1600" i="1" baseline="-25000" dirty="0" smtClean="0">
                <a:latin typeface="Times New Roman"/>
                <a:cs typeface="Times New Roman"/>
              </a:rPr>
              <a:t>1</a:t>
            </a:r>
            <a:r>
              <a:rPr lang="en-US" sz="1600" dirty="0" smtClean="0"/>
              <a:t> </a:t>
            </a:r>
            <a:endParaRPr lang="en-US" sz="1600" dirty="0"/>
          </a:p>
        </p:txBody>
      </p:sp>
      <p:sp>
        <p:nvSpPr>
          <p:cNvPr id="9" name="Rounded Rectangle 8"/>
          <p:cNvSpPr/>
          <p:nvPr/>
        </p:nvSpPr>
        <p:spPr>
          <a:xfrm>
            <a:off x="5382602" y="3343623"/>
            <a:ext cx="1781147" cy="505604"/>
          </a:xfrm>
          <a:prstGeom prst="roundRect">
            <a:avLst/>
          </a:prstGeom>
          <a:ln>
            <a:solidFill>
              <a:srgbClr val="005F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Last three actions: </a:t>
            </a:r>
            <a:r>
              <a:rPr lang="en-US" sz="1600" i="1" dirty="0" smtClean="0">
                <a:latin typeface="Times New Roman"/>
                <a:cs typeface="Times New Roman"/>
              </a:rPr>
              <a:t>q</a:t>
            </a:r>
            <a:r>
              <a:rPr lang="en-US" sz="1600" i="1" baseline="-25000" dirty="0" smtClean="0">
                <a:latin typeface="Times New Roman"/>
                <a:cs typeface="Times New Roman"/>
              </a:rPr>
              <a:t>2</a:t>
            </a:r>
            <a:r>
              <a:rPr lang="en-US" sz="1600" dirty="0" smtClean="0"/>
              <a:t>, </a:t>
            </a:r>
            <a:r>
              <a:rPr lang="en-US" sz="1600" i="1" dirty="0" smtClean="0">
                <a:latin typeface="Times New Roman"/>
                <a:cs typeface="Times New Roman"/>
              </a:rPr>
              <a:t>q</a:t>
            </a:r>
            <a:r>
              <a:rPr lang="en-US" sz="1600" i="1" baseline="-25000" dirty="0" smtClean="0">
                <a:latin typeface="Times New Roman"/>
                <a:cs typeface="Times New Roman"/>
              </a:rPr>
              <a:t>3</a:t>
            </a:r>
            <a:r>
              <a:rPr lang="en-US" sz="1600" dirty="0" smtClean="0"/>
              <a:t>, </a:t>
            </a:r>
            <a:r>
              <a:rPr lang="en-US" sz="1600" i="1" dirty="0" smtClean="0">
                <a:latin typeface="Times New Roman"/>
                <a:cs typeface="Times New Roman"/>
              </a:rPr>
              <a:t>q</a:t>
            </a:r>
            <a:r>
              <a:rPr lang="en-US" sz="1600" i="1" baseline="-25000" dirty="0" smtClean="0">
                <a:latin typeface="Times New Roman"/>
                <a:cs typeface="Times New Roman"/>
              </a:rPr>
              <a:t>4</a:t>
            </a:r>
            <a:r>
              <a:rPr lang="en-US" sz="1600" dirty="0" smtClean="0"/>
              <a:t> </a:t>
            </a:r>
            <a:endParaRPr lang="en-US" sz="1600" dirty="0"/>
          </a:p>
        </p:txBody>
      </p:sp>
    </p:spTree>
    <p:extLst>
      <p:ext uri="{BB962C8B-B14F-4D97-AF65-F5344CB8AC3E}">
        <p14:creationId xmlns:p14="http://schemas.microsoft.com/office/powerpoint/2010/main" val="178709200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Schemas in place cell activity</a:t>
            </a:r>
            <a:endParaRPr lang="en-US" dirty="0"/>
          </a:p>
        </p:txBody>
      </p:sp>
      <p:sp>
        <p:nvSpPr>
          <p:cNvPr id="3" name="Content Placeholder 2"/>
          <p:cNvSpPr>
            <a:spLocks noGrp="1"/>
          </p:cNvSpPr>
          <p:nvPr>
            <p:ph idx="1"/>
          </p:nvPr>
        </p:nvSpPr>
        <p:spPr/>
        <p:txBody>
          <a:bodyPr/>
          <a:lstStyle/>
          <a:p>
            <a:r>
              <a:rPr lang="en-US" dirty="0" smtClean="0"/>
              <a:t>Learning how to efficiently represent position</a:t>
            </a:r>
          </a:p>
          <a:p>
            <a:pPr lvl="1"/>
            <a:r>
              <a:rPr lang="en-US" dirty="0" smtClean="0"/>
              <a:t>Sometimes more compact representations </a:t>
            </a:r>
            <a:r>
              <a:rPr lang="en-US" smtClean="0"/>
              <a:t>than place are </a:t>
            </a:r>
            <a:r>
              <a:rPr lang="en-US" dirty="0" smtClean="0"/>
              <a:t>possible.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120" y="1621316"/>
            <a:ext cx="7778573" cy="5212096"/>
          </a:xfrm>
          <a:prstGeom prst="rect">
            <a:avLst/>
          </a:prstGeom>
        </p:spPr>
      </p:pic>
      <p:sp>
        <p:nvSpPr>
          <p:cNvPr id="5" name="TextBox 4"/>
          <p:cNvSpPr txBox="1"/>
          <p:nvPr/>
        </p:nvSpPr>
        <p:spPr>
          <a:xfrm rot="16200000">
            <a:off x="7326588" y="5046065"/>
            <a:ext cx="3346872" cy="276999"/>
          </a:xfrm>
          <a:prstGeom prst="rect">
            <a:avLst/>
          </a:prstGeom>
          <a:noFill/>
        </p:spPr>
        <p:txBody>
          <a:bodyPr wrap="square" rtlCol="0">
            <a:spAutoFit/>
          </a:bodyPr>
          <a:lstStyle/>
          <a:p>
            <a:r>
              <a:rPr lang="en-US" sz="1200" dirty="0" smtClean="0"/>
              <a:t>Singer et al. (2010) </a:t>
            </a:r>
            <a:r>
              <a:rPr lang="en-US" sz="1200" i="1" dirty="0" smtClean="0"/>
              <a:t>J </a:t>
            </a:r>
            <a:r>
              <a:rPr lang="en-US" sz="1200" i="1" dirty="0" err="1" smtClean="0"/>
              <a:t>Neurosci</a:t>
            </a:r>
            <a:r>
              <a:rPr lang="en-US" sz="1200" i="1" dirty="0" smtClean="0"/>
              <a:t>.</a:t>
            </a:r>
            <a:endParaRPr lang="en-US" sz="1200" i="1" dirty="0"/>
          </a:p>
        </p:txBody>
      </p:sp>
    </p:spTree>
    <p:extLst>
      <p:ext uri="{BB962C8B-B14F-4D97-AF65-F5344CB8AC3E}">
        <p14:creationId xmlns:p14="http://schemas.microsoft.com/office/powerpoint/2010/main" val="6422326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Schemas in place cell activity</a:t>
            </a:r>
          </a:p>
        </p:txBody>
      </p:sp>
      <p:sp>
        <p:nvSpPr>
          <p:cNvPr id="3" name="Content Placeholder 2"/>
          <p:cNvSpPr>
            <a:spLocks noGrp="1"/>
          </p:cNvSpPr>
          <p:nvPr>
            <p:ph idx="1"/>
          </p:nvPr>
        </p:nvSpPr>
        <p:spPr/>
        <p:txBody>
          <a:bodyPr/>
          <a:lstStyle/>
          <a:p>
            <a:r>
              <a:rPr lang="en-US" dirty="0" smtClean="0"/>
              <a:t>Schemas in place cell activity</a:t>
            </a:r>
          </a:p>
          <a:p>
            <a:pPr lvl="1"/>
            <a:r>
              <a:rPr lang="en-US" dirty="0" smtClean="0"/>
              <a:t>Place cell activity generally reflects the best predictive representations.  Overdispersion can be understood as a sifting through potential representations.</a:t>
            </a:r>
          </a:p>
          <a:p>
            <a:pPr lvl="1"/>
            <a:endParaRPr lang="en-US" dirty="0" smtClean="0"/>
          </a:p>
          <a:p>
            <a:pPr lvl="1"/>
            <a:r>
              <a:rPr lang="en-US" dirty="0" smtClean="0"/>
              <a:t>Spatial location is almost always one of the best predictors of task-related observations.</a:t>
            </a:r>
          </a:p>
          <a:p>
            <a:pPr lvl="1"/>
            <a:endParaRPr lang="en-US" dirty="0" smtClean="0"/>
          </a:p>
          <a:p>
            <a:pPr lvl="1"/>
            <a:r>
              <a:rPr lang="en-US" dirty="0" smtClean="0"/>
              <a:t>But in some cases, spatial location should be “split” in order to more form a richer state-space that allows better prediction of task-related observations.</a:t>
            </a:r>
          </a:p>
          <a:p>
            <a:pPr lvl="2"/>
            <a:r>
              <a:rPr lang="en-US" dirty="0" smtClean="0"/>
              <a:t>Refining place cell activity is likely driven by mPFC.</a:t>
            </a:r>
          </a:p>
          <a:p>
            <a:pPr lvl="1"/>
            <a:endParaRPr lang="en-US" dirty="0" smtClean="0"/>
          </a:p>
          <a:p>
            <a:pPr lvl="1"/>
            <a:r>
              <a:rPr lang="en-US" dirty="0" smtClean="0"/>
              <a:t>And in other cases of stereotyped behavior, place information can be discarded for position in trajectory information.</a:t>
            </a:r>
          </a:p>
          <a:p>
            <a:pPr lvl="2"/>
            <a:endParaRPr lang="en-US" dirty="0"/>
          </a:p>
          <a:p>
            <a:pPr lvl="1"/>
            <a:endParaRPr lang="en-US" dirty="0" smtClean="0"/>
          </a:p>
        </p:txBody>
      </p:sp>
    </p:spTree>
    <p:extLst>
      <p:ext uri="{BB962C8B-B14F-4D97-AF65-F5344CB8AC3E}">
        <p14:creationId xmlns:p14="http://schemas.microsoft.com/office/powerpoint/2010/main" val="21830518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task structure</a:t>
            </a:r>
            <a:endParaRPr lang="en-US" dirty="0"/>
          </a:p>
        </p:txBody>
      </p:sp>
      <p:sp>
        <p:nvSpPr>
          <p:cNvPr id="3" name="Content Placeholder 2"/>
          <p:cNvSpPr>
            <a:spLocks noGrp="1"/>
          </p:cNvSpPr>
          <p:nvPr>
            <p:ph idx="1"/>
          </p:nvPr>
        </p:nvSpPr>
        <p:spPr/>
        <p:txBody>
          <a:bodyPr/>
          <a:lstStyle/>
          <a:p>
            <a:r>
              <a:rPr lang="en-US" dirty="0" smtClean="0"/>
              <a:t>What’s the purpose of the inference?</a:t>
            </a:r>
          </a:p>
          <a:p>
            <a:pPr lvl="1"/>
            <a:r>
              <a:rPr lang="en-US" dirty="0" smtClean="0"/>
              <a:t>The </a:t>
            </a:r>
            <a:r>
              <a:rPr lang="en-US" i="1" dirty="0" smtClean="0"/>
              <a:t>discriminative approach </a:t>
            </a:r>
            <a:r>
              <a:rPr lang="en-US" dirty="0" smtClean="0"/>
              <a:t>seeks only to predict </a:t>
            </a:r>
            <a:r>
              <a:rPr lang="en-US" dirty="0" err="1" smtClean="0"/>
              <a:t>reinforcers</a:t>
            </a:r>
            <a:r>
              <a:rPr lang="en-US" dirty="0" smtClean="0"/>
              <a:t>.</a:t>
            </a:r>
          </a:p>
          <a:p>
            <a:pPr lvl="1"/>
            <a:endParaRPr lang="en-US" dirty="0" smtClean="0"/>
          </a:p>
          <a:p>
            <a:pPr lvl="1"/>
            <a:endParaRPr lang="en-US" dirty="0"/>
          </a:p>
          <a:p>
            <a:pPr lvl="1"/>
            <a:endParaRPr lang="en-US" dirty="0" smtClean="0"/>
          </a:p>
          <a:p>
            <a:pPr lvl="1"/>
            <a:endParaRPr lang="en-US" dirty="0" smtClean="0"/>
          </a:p>
          <a:p>
            <a:pPr lvl="1"/>
            <a:endParaRPr lang="en-US" dirty="0"/>
          </a:p>
          <a:p>
            <a:pPr lvl="1"/>
            <a:r>
              <a:rPr lang="en-US" dirty="0" smtClean="0"/>
              <a:t>The </a:t>
            </a:r>
            <a:r>
              <a:rPr lang="en-US" i="1" dirty="0" smtClean="0"/>
              <a:t>generative approach </a:t>
            </a:r>
            <a:r>
              <a:rPr lang="en-US" dirty="0" smtClean="0"/>
              <a:t>seeks to predict the full pattern of </a:t>
            </a:r>
            <a:r>
              <a:rPr lang="en-US" dirty="0" err="1" smtClean="0"/>
              <a:t>reinforcers</a:t>
            </a:r>
            <a:r>
              <a:rPr lang="en-US" dirty="0" smtClean="0"/>
              <a:t> and stimuli.</a:t>
            </a:r>
            <a:endParaRPr lang="en-US" dirty="0"/>
          </a:p>
        </p:txBody>
      </p:sp>
      <p:pic>
        <p:nvPicPr>
          <p:cNvPr id="4" name="Picture 3"/>
          <p:cNvPicPr>
            <a:picLocks noChangeAspect="1"/>
          </p:cNvPicPr>
          <p:nvPr/>
        </p:nvPicPr>
        <p:blipFill rotWithShape="1">
          <a:blip r:embed="rId3"/>
          <a:srcRect b="53649"/>
          <a:stretch/>
        </p:blipFill>
        <p:spPr>
          <a:xfrm>
            <a:off x="1013372" y="1641979"/>
            <a:ext cx="4900867" cy="533127"/>
          </a:xfrm>
          <a:prstGeom prst="rect">
            <a:avLst/>
          </a:prstGeom>
        </p:spPr>
      </p:pic>
      <p:pic>
        <p:nvPicPr>
          <p:cNvPr id="6" name="Picture 5"/>
          <p:cNvPicPr>
            <a:picLocks noChangeAspect="1"/>
          </p:cNvPicPr>
          <p:nvPr/>
        </p:nvPicPr>
        <p:blipFill>
          <a:blip r:embed="rId4"/>
          <a:stretch>
            <a:fillRect/>
          </a:stretch>
        </p:blipFill>
        <p:spPr>
          <a:xfrm>
            <a:off x="5599613" y="4606901"/>
            <a:ext cx="2882900" cy="1428750"/>
          </a:xfrm>
          <a:prstGeom prst="rect">
            <a:avLst/>
          </a:prstGeom>
        </p:spPr>
      </p:pic>
      <p:pic>
        <p:nvPicPr>
          <p:cNvPr id="5" name="Picture 4"/>
          <p:cNvPicPr>
            <a:picLocks noChangeAspect="1"/>
          </p:cNvPicPr>
          <p:nvPr/>
        </p:nvPicPr>
        <p:blipFill rotWithShape="1">
          <a:blip r:embed="rId3"/>
          <a:srcRect t="49875"/>
          <a:stretch/>
        </p:blipFill>
        <p:spPr>
          <a:xfrm>
            <a:off x="770162" y="4030355"/>
            <a:ext cx="4900867" cy="576546"/>
          </a:xfrm>
          <a:prstGeom prst="rect">
            <a:avLst/>
          </a:prstGeom>
        </p:spPr>
      </p:pic>
      <p:pic>
        <p:nvPicPr>
          <p:cNvPr id="8" name="Picture 7"/>
          <p:cNvPicPr>
            <a:picLocks noChangeAspect="1"/>
          </p:cNvPicPr>
          <p:nvPr/>
        </p:nvPicPr>
        <p:blipFill>
          <a:blip r:embed="rId5"/>
          <a:stretch>
            <a:fillRect/>
          </a:stretch>
        </p:blipFill>
        <p:spPr>
          <a:xfrm>
            <a:off x="6272457" y="1804099"/>
            <a:ext cx="2082800" cy="1377950"/>
          </a:xfrm>
          <a:prstGeom prst="rect">
            <a:avLst/>
          </a:prstGeom>
        </p:spPr>
      </p:pic>
      <p:sp>
        <p:nvSpPr>
          <p:cNvPr id="9" name="Text Box 13"/>
          <p:cNvSpPr txBox="1">
            <a:spLocks noChangeArrowheads="1"/>
          </p:cNvSpPr>
          <p:nvPr/>
        </p:nvSpPr>
        <p:spPr bwMode="auto">
          <a:xfrm>
            <a:off x="4352190" y="6581001"/>
            <a:ext cx="4002192" cy="276999"/>
          </a:xfrm>
          <a:prstGeom prst="rect">
            <a:avLst/>
          </a:prstGeom>
          <a:noFill/>
          <a:ln w="9525">
            <a:noFill/>
            <a:miter lim="800000"/>
            <a:headEnd/>
            <a:tailEnd/>
          </a:ln>
        </p:spPr>
        <p:txBody>
          <a:bodyPr wrap="none">
            <a:spAutoFit/>
          </a:bodyPr>
          <a:lstStyle/>
          <a:p>
            <a:r>
              <a:rPr lang="en-US" sz="1200" b="0" dirty="0" err="1" smtClean="0">
                <a:latin typeface="+mn-lt"/>
              </a:rPr>
              <a:t>Courville</a:t>
            </a:r>
            <a:r>
              <a:rPr lang="en-US" sz="1200" b="0" dirty="0" smtClean="0">
                <a:latin typeface="+mn-lt"/>
              </a:rPr>
              <a:t>, </a:t>
            </a:r>
            <a:r>
              <a:rPr lang="en-US" sz="1200" b="0" dirty="0" err="1" smtClean="0">
                <a:latin typeface="+mn-lt"/>
              </a:rPr>
              <a:t>Daw</a:t>
            </a:r>
            <a:r>
              <a:rPr lang="en-US" sz="1200" b="0" dirty="0" smtClean="0">
                <a:latin typeface="+mn-lt"/>
              </a:rPr>
              <a:t> and </a:t>
            </a:r>
            <a:r>
              <a:rPr lang="en-US" sz="1200" b="0" dirty="0" err="1" smtClean="0">
                <a:latin typeface="+mn-lt"/>
              </a:rPr>
              <a:t>Touretsky</a:t>
            </a:r>
            <a:r>
              <a:rPr lang="en-US" sz="1200" b="0" dirty="0" smtClean="0">
                <a:latin typeface="+mn-lt"/>
              </a:rPr>
              <a:t> </a:t>
            </a:r>
            <a:r>
              <a:rPr lang="en-US" sz="1200" dirty="0" smtClean="0">
                <a:latin typeface="+mn-lt"/>
              </a:rPr>
              <a:t>(2006) </a:t>
            </a:r>
            <a:r>
              <a:rPr lang="en-US" sz="1200" i="1" dirty="0" smtClean="0">
                <a:latin typeface="+mn-lt"/>
              </a:rPr>
              <a:t>Trends in Cog. Sci.</a:t>
            </a:r>
            <a:endParaRPr lang="en-US" sz="1200" b="0" dirty="0">
              <a:latin typeface="+mn-lt"/>
            </a:endParaRPr>
          </a:p>
        </p:txBody>
      </p:sp>
    </p:spTree>
    <p:extLst>
      <p:ext uri="{BB962C8B-B14F-4D97-AF65-F5344CB8AC3E}">
        <p14:creationId xmlns:p14="http://schemas.microsoft.com/office/powerpoint/2010/main" val="165330560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normAutofit/>
          </a:bodyPr>
          <a:lstStyle/>
          <a:p>
            <a:endParaRPr lang="en-US" sz="1800" dirty="0" smtClean="0"/>
          </a:p>
          <a:p>
            <a:endParaRPr lang="en-US" sz="1800" dirty="0"/>
          </a:p>
          <a:p>
            <a:endParaRPr lang="en-US" sz="1800" dirty="0" smtClean="0"/>
          </a:p>
          <a:p>
            <a:r>
              <a:rPr lang="en-US" sz="2800" dirty="0" smtClean="0"/>
              <a:t>Schemas form the basis of exploration</a:t>
            </a:r>
            <a:endParaRPr lang="en-US" sz="2800" dirty="0"/>
          </a:p>
        </p:txBody>
      </p:sp>
    </p:spTree>
    <p:extLst>
      <p:ext uri="{BB962C8B-B14F-4D97-AF65-F5344CB8AC3E}">
        <p14:creationId xmlns:p14="http://schemas.microsoft.com/office/powerpoint/2010/main" val="238362969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Spontaneous exploration</a:t>
            </a:r>
            <a:endParaRPr lang="en-US" dirty="0"/>
          </a:p>
        </p:txBody>
      </p:sp>
      <p:sp>
        <p:nvSpPr>
          <p:cNvPr id="3" name="Content Placeholder 2"/>
          <p:cNvSpPr>
            <a:spLocks noGrp="1"/>
          </p:cNvSpPr>
          <p:nvPr>
            <p:ph idx="1"/>
          </p:nvPr>
        </p:nvSpPr>
        <p:spPr/>
        <p:txBody>
          <a:bodyPr/>
          <a:lstStyle/>
          <a:p>
            <a:r>
              <a:rPr lang="en-US" dirty="0" smtClean="0"/>
              <a:t>Novelty induced exploration.</a:t>
            </a:r>
          </a:p>
          <a:p>
            <a:pPr lvl="1"/>
            <a:r>
              <a:rPr lang="en-US" dirty="0" smtClean="0"/>
              <a:t>Spontaneous exploratory behavior occurs in a variety of tasks.</a:t>
            </a:r>
          </a:p>
          <a:p>
            <a:pPr lvl="1"/>
            <a:r>
              <a:rPr lang="en-US" dirty="0" smtClean="0"/>
              <a:t>Exploration is driven by the representation used by the animal.</a:t>
            </a:r>
            <a:endParaRPr lang="en-US" dirty="0"/>
          </a:p>
        </p:txBody>
      </p:sp>
      <p:pic>
        <p:nvPicPr>
          <p:cNvPr id="4" name="Picture 3"/>
          <p:cNvPicPr>
            <a:picLocks noChangeAspect="1"/>
          </p:cNvPicPr>
          <p:nvPr/>
        </p:nvPicPr>
        <p:blipFill rotWithShape="1">
          <a:blip r:embed="rId2"/>
          <a:srcRect r="47570"/>
          <a:stretch/>
        </p:blipFill>
        <p:spPr>
          <a:xfrm>
            <a:off x="1890531" y="2010416"/>
            <a:ext cx="5067962" cy="4423224"/>
          </a:xfrm>
          <a:prstGeom prst="rect">
            <a:avLst/>
          </a:prstGeom>
        </p:spPr>
      </p:pic>
      <p:sp>
        <p:nvSpPr>
          <p:cNvPr id="5" name="Text Box 13"/>
          <p:cNvSpPr txBox="1">
            <a:spLocks noChangeArrowheads="1"/>
          </p:cNvSpPr>
          <p:nvPr/>
        </p:nvSpPr>
        <p:spPr bwMode="auto">
          <a:xfrm>
            <a:off x="4953000" y="6581001"/>
            <a:ext cx="3657601" cy="276999"/>
          </a:xfrm>
          <a:prstGeom prst="rect">
            <a:avLst/>
          </a:prstGeom>
          <a:noFill/>
          <a:ln w="9525">
            <a:noFill/>
            <a:miter lim="800000"/>
            <a:headEnd/>
            <a:tailEnd/>
          </a:ln>
        </p:spPr>
        <p:txBody>
          <a:bodyPr wrap="square">
            <a:spAutoFit/>
          </a:bodyPr>
          <a:lstStyle/>
          <a:p>
            <a:r>
              <a:rPr lang="en-US" sz="1200" dirty="0" smtClean="0"/>
              <a:t>Johnson et al. </a:t>
            </a:r>
            <a:r>
              <a:rPr lang="en-US" sz="1200" dirty="0" smtClean="0">
                <a:latin typeface="+mn-lt"/>
              </a:rPr>
              <a:t>(2012) </a:t>
            </a:r>
            <a:r>
              <a:rPr lang="en-US" sz="1200" i="1" dirty="0" smtClean="0">
                <a:latin typeface="+mn-lt"/>
              </a:rPr>
              <a:t>Frontiers </a:t>
            </a:r>
            <a:r>
              <a:rPr lang="en-US" sz="1200" i="1" dirty="0"/>
              <a:t>in Human </a:t>
            </a:r>
            <a:r>
              <a:rPr lang="en-US" sz="1200" i="1" dirty="0" err="1"/>
              <a:t>Neuro</a:t>
            </a:r>
            <a:r>
              <a:rPr lang="en-US" sz="1200" i="1" dirty="0" smtClean="0">
                <a:latin typeface="+mn-lt"/>
              </a:rPr>
              <a:t>.</a:t>
            </a:r>
            <a:endParaRPr lang="en-US" sz="1200" b="0" i="1" dirty="0">
              <a:latin typeface="+mn-lt"/>
            </a:endParaRPr>
          </a:p>
        </p:txBody>
      </p:sp>
    </p:spTree>
    <p:extLst>
      <p:ext uri="{BB962C8B-B14F-4D97-AF65-F5344CB8AC3E}">
        <p14:creationId xmlns:p14="http://schemas.microsoft.com/office/powerpoint/2010/main" val="398809917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Spontaneous exploration</a:t>
            </a:r>
          </a:p>
        </p:txBody>
      </p:sp>
      <p:sp>
        <p:nvSpPr>
          <p:cNvPr id="3" name="Content Placeholder 2"/>
          <p:cNvSpPr>
            <a:spLocks noGrp="1"/>
          </p:cNvSpPr>
          <p:nvPr>
            <p:ph idx="1"/>
          </p:nvPr>
        </p:nvSpPr>
        <p:spPr/>
        <p:txBody>
          <a:bodyPr/>
          <a:lstStyle/>
          <a:p>
            <a:r>
              <a:rPr lang="en-US" dirty="0" smtClean="0"/>
              <a:t>Model learning for the </a:t>
            </a:r>
            <a:r>
              <a:rPr lang="en-US" i="1" dirty="0" smtClean="0"/>
              <a:t>“what”</a:t>
            </a:r>
            <a:r>
              <a:rPr lang="en-US" dirty="0" smtClean="0"/>
              <a:t> task</a:t>
            </a:r>
          </a:p>
          <a:p>
            <a:pPr lvl="1"/>
            <a:r>
              <a:rPr lang="en-US" dirty="0"/>
              <a:t>Observations: Reward / No reward</a:t>
            </a:r>
          </a:p>
          <a:p>
            <a:pPr lvl="1"/>
            <a:r>
              <a:rPr lang="en-US" dirty="0"/>
              <a:t>Potential predictive variables: </a:t>
            </a:r>
          </a:p>
          <a:p>
            <a:pPr lvl="2"/>
            <a:r>
              <a:rPr lang="en-US" i="1" dirty="0">
                <a:latin typeface="Times New Roman"/>
                <a:cs typeface="Times New Roman"/>
              </a:rPr>
              <a:t>q</a:t>
            </a:r>
            <a:r>
              <a:rPr lang="en-US" i="1" baseline="-25000" dirty="0">
                <a:latin typeface="Times New Roman"/>
                <a:cs typeface="Times New Roman"/>
              </a:rPr>
              <a:t>1</a:t>
            </a:r>
            <a:r>
              <a:rPr lang="en-US" dirty="0"/>
              <a:t> = </a:t>
            </a:r>
            <a:r>
              <a:rPr lang="en-US" dirty="0" smtClean="0"/>
              <a:t>location</a:t>
            </a:r>
            <a:r>
              <a:rPr lang="en-US" dirty="0"/>
              <a:t>, </a:t>
            </a:r>
            <a:r>
              <a:rPr lang="en-US" i="1" dirty="0">
                <a:latin typeface="Times New Roman"/>
                <a:cs typeface="Times New Roman"/>
              </a:rPr>
              <a:t>q</a:t>
            </a:r>
            <a:r>
              <a:rPr lang="en-US" i="1" baseline="-25000" dirty="0">
                <a:latin typeface="Times New Roman"/>
                <a:cs typeface="Times New Roman"/>
              </a:rPr>
              <a:t>2</a:t>
            </a:r>
            <a:r>
              <a:rPr lang="en-US" dirty="0"/>
              <a:t> </a:t>
            </a:r>
            <a:r>
              <a:rPr lang="en-US" dirty="0" smtClean="0"/>
              <a:t>= random, </a:t>
            </a:r>
            <a:r>
              <a:rPr lang="en-US" i="1" dirty="0">
                <a:latin typeface="Times New Roman"/>
                <a:cs typeface="Times New Roman"/>
              </a:rPr>
              <a:t>q</a:t>
            </a:r>
            <a:r>
              <a:rPr lang="en-US" i="1" baseline="-25000" dirty="0">
                <a:latin typeface="Times New Roman"/>
                <a:cs typeface="Times New Roman"/>
              </a:rPr>
              <a:t>3</a:t>
            </a:r>
            <a:r>
              <a:rPr lang="en-US" dirty="0"/>
              <a:t> = </a:t>
            </a:r>
            <a:r>
              <a:rPr lang="en-US" dirty="0" smtClean="0"/>
              <a:t>session (train/test)  </a:t>
            </a:r>
            <a:endParaRPr lang="en-US" dirty="0"/>
          </a:p>
        </p:txBody>
      </p:sp>
      <p:pic>
        <p:nvPicPr>
          <p:cNvPr id="4" name="Picture 3" descr="big what modelP.eps"/>
          <p:cNvPicPr>
            <a:picLocks noChangeAspect="1"/>
          </p:cNvPicPr>
          <p:nvPr/>
        </p:nvPicPr>
        <p:blipFill rotWithShape="1">
          <a:blip r:embed="rId2" cstate="screen">
            <a:extLst>
              <a:ext uri="{28A0092B-C50C-407E-A947-70E740481C1C}">
                <a14:useLocalDpi xmlns:a14="http://schemas.microsoft.com/office/drawing/2010/main"/>
              </a:ext>
            </a:extLst>
          </a:blip>
          <a:srcRect l="7587" t="4517" r="7925"/>
          <a:stretch/>
        </p:blipFill>
        <p:spPr>
          <a:xfrm>
            <a:off x="693774" y="2880772"/>
            <a:ext cx="7725585" cy="3977228"/>
          </a:xfrm>
          <a:prstGeom prst="rect">
            <a:avLst/>
          </a:prstGeom>
        </p:spPr>
      </p:pic>
      <p:sp>
        <p:nvSpPr>
          <p:cNvPr id="5" name="Rounded Rectangle 4"/>
          <p:cNvSpPr/>
          <p:nvPr/>
        </p:nvSpPr>
        <p:spPr>
          <a:xfrm>
            <a:off x="2351025" y="3222128"/>
            <a:ext cx="1878117" cy="418809"/>
          </a:xfrm>
          <a:prstGeom prst="roundRect">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Location only</a:t>
            </a:r>
            <a:endParaRPr lang="en-US" dirty="0"/>
          </a:p>
        </p:txBody>
      </p:sp>
      <p:sp>
        <p:nvSpPr>
          <p:cNvPr id="6" name="Rounded Rectangle 5"/>
          <p:cNvSpPr/>
          <p:nvPr/>
        </p:nvSpPr>
        <p:spPr>
          <a:xfrm>
            <a:off x="6957311" y="3165123"/>
            <a:ext cx="1729489" cy="644689"/>
          </a:xfrm>
          <a:prstGeom prst="round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Location and session</a:t>
            </a:r>
            <a:endParaRPr lang="en-US" dirty="0"/>
          </a:p>
        </p:txBody>
      </p:sp>
    </p:spTree>
    <p:extLst>
      <p:ext uri="{BB962C8B-B14F-4D97-AF65-F5344CB8AC3E}">
        <p14:creationId xmlns:p14="http://schemas.microsoft.com/office/powerpoint/2010/main" val="302577921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Spontaneous exploration</a:t>
            </a:r>
            <a:endParaRPr lang="en-US" dirty="0"/>
          </a:p>
        </p:txBody>
      </p:sp>
      <p:sp>
        <p:nvSpPr>
          <p:cNvPr id="3" name="Content Placeholder 2"/>
          <p:cNvSpPr>
            <a:spLocks noGrp="1"/>
          </p:cNvSpPr>
          <p:nvPr>
            <p:ph idx="1"/>
          </p:nvPr>
        </p:nvSpPr>
        <p:spPr/>
        <p:txBody>
          <a:bodyPr/>
          <a:lstStyle/>
          <a:p>
            <a:r>
              <a:rPr lang="en-US" dirty="0" smtClean="0"/>
              <a:t>How much information does an observation provide?</a:t>
            </a:r>
          </a:p>
          <a:p>
            <a:pPr lvl="1"/>
            <a:r>
              <a:rPr lang="en-US" dirty="0" smtClean="0"/>
              <a:t>We compute the KL divergence for the Bayesian update</a:t>
            </a:r>
            <a:br>
              <a:rPr lang="en-US" dirty="0" smtClean="0"/>
            </a:br>
            <a:r>
              <a:rPr lang="en-US" dirty="0" smtClean="0"/>
              <a:t>(using the prior and posterior of the model probability).</a:t>
            </a:r>
          </a:p>
          <a:p>
            <a:pPr lvl="1"/>
            <a:endParaRPr lang="en-US" dirty="0"/>
          </a:p>
          <a:p>
            <a:pPr lvl="1"/>
            <a:endParaRPr lang="en-US" dirty="0" smtClean="0"/>
          </a:p>
          <a:p>
            <a:pPr lvl="1"/>
            <a:endParaRPr lang="en-US" dirty="0"/>
          </a:p>
          <a:p>
            <a:pPr lvl="1"/>
            <a:r>
              <a:rPr lang="en-US" dirty="0" smtClean="0"/>
              <a:t>We can also compute the KL divergence for the parameterization of each model.</a:t>
            </a:r>
          </a:p>
          <a:p>
            <a:pPr lvl="1"/>
            <a:endParaRPr lang="en-US" dirty="0"/>
          </a:p>
          <a:p>
            <a:pPr lvl="1"/>
            <a:endParaRPr lang="en-US" dirty="0" smtClean="0"/>
          </a:p>
          <a:p>
            <a:pPr lvl="1"/>
            <a:endParaRPr lang="en-US" dirty="0"/>
          </a:p>
          <a:p>
            <a:pPr lvl="1"/>
            <a:r>
              <a:rPr lang="en-US" dirty="0" smtClean="0"/>
              <a:t>This leads to a family of curves that indicate how much a single observation changes each model.</a:t>
            </a:r>
          </a:p>
          <a:p>
            <a:pPr lvl="1"/>
            <a:r>
              <a:rPr lang="en-US" dirty="0" smtClean="0"/>
              <a:t>The curve associated with the task schema used by the animal should predict the individual’s spontaneous exploration behavior.</a:t>
            </a:r>
            <a:endParaRPr lang="en-US" dirty="0"/>
          </a:p>
        </p:txBody>
      </p:sp>
      <p:pic>
        <p:nvPicPr>
          <p:cNvPr id="4" name="Picture 3"/>
          <p:cNvPicPr>
            <a:picLocks noChangeAspect="1"/>
          </p:cNvPicPr>
          <p:nvPr/>
        </p:nvPicPr>
        <p:blipFill>
          <a:blip r:embed="rId2"/>
          <a:stretch>
            <a:fillRect/>
          </a:stretch>
        </p:blipFill>
        <p:spPr>
          <a:xfrm>
            <a:off x="594512" y="3576700"/>
            <a:ext cx="7954976" cy="943448"/>
          </a:xfrm>
          <a:prstGeom prst="rect">
            <a:avLst/>
          </a:prstGeom>
        </p:spPr>
      </p:pic>
      <p:pic>
        <p:nvPicPr>
          <p:cNvPr id="5" name="Picture 4"/>
          <p:cNvPicPr>
            <a:picLocks noChangeAspect="1"/>
          </p:cNvPicPr>
          <p:nvPr/>
        </p:nvPicPr>
        <p:blipFill>
          <a:blip r:embed="rId3"/>
          <a:stretch>
            <a:fillRect/>
          </a:stretch>
        </p:blipFill>
        <p:spPr>
          <a:xfrm>
            <a:off x="1144671" y="2025827"/>
            <a:ext cx="6870192" cy="842772"/>
          </a:xfrm>
          <a:prstGeom prst="rect">
            <a:avLst/>
          </a:prstGeom>
        </p:spPr>
      </p:pic>
      <p:sp>
        <p:nvSpPr>
          <p:cNvPr id="6" name="Text Box 13"/>
          <p:cNvSpPr txBox="1">
            <a:spLocks noChangeArrowheads="1"/>
          </p:cNvSpPr>
          <p:nvPr/>
        </p:nvSpPr>
        <p:spPr bwMode="auto">
          <a:xfrm>
            <a:off x="4953000" y="6581001"/>
            <a:ext cx="3657601" cy="276999"/>
          </a:xfrm>
          <a:prstGeom prst="rect">
            <a:avLst/>
          </a:prstGeom>
          <a:noFill/>
          <a:ln w="9525">
            <a:noFill/>
            <a:miter lim="800000"/>
            <a:headEnd/>
            <a:tailEnd/>
          </a:ln>
        </p:spPr>
        <p:txBody>
          <a:bodyPr wrap="square">
            <a:spAutoFit/>
          </a:bodyPr>
          <a:lstStyle/>
          <a:p>
            <a:r>
              <a:rPr lang="en-US" sz="1200" dirty="0" smtClean="0"/>
              <a:t>Johnson et al. </a:t>
            </a:r>
            <a:r>
              <a:rPr lang="en-US" sz="1200" dirty="0" smtClean="0">
                <a:latin typeface="+mn-lt"/>
              </a:rPr>
              <a:t>(2012) </a:t>
            </a:r>
            <a:r>
              <a:rPr lang="en-US" sz="1200" i="1" dirty="0" smtClean="0">
                <a:latin typeface="+mn-lt"/>
              </a:rPr>
              <a:t>Frontiers </a:t>
            </a:r>
            <a:r>
              <a:rPr lang="en-US" sz="1200" i="1" dirty="0"/>
              <a:t>in Human </a:t>
            </a:r>
            <a:r>
              <a:rPr lang="en-US" sz="1200" i="1" dirty="0" err="1"/>
              <a:t>Neuro</a:t>
            </a:r>
            <a:r>
              <a:rPr lang="en-US" sz="1200" i="1" dirty="0" smtClean="0">
                <a:latin typeface="+mn-lt"/>
              </a:rPr>
              <a:t>.</a:t>
            </a:r>
            <a:endParaRPr lang="en-US" sz="1200" b="0" i="1" dirty="0">
              <a:latin typeface="+mn-lt"/>
            </a:endParaRPr>
          </a:p>
        </p:txBody>
      </p:sp>
    </p:spTree>
    <p:extLst>
      <p:ext uri="{BB962C8B-B14F-4D97-AF65-F5344CB8AC3E}">
        <p14:creationId xmlns:p14="http://schemas.microsoft.com/office/powerpoint/2010/main" val="49952613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Spontaneous exploration</a:t>
            </a:r>
          </a:p>
        </p:txBody>
      </p:sp>
      <p:sp>
        <p:nvSpPr>
          <p:cNvPr id="3" name="Content Placeholder 2"/>
          <p:cNvSpPr>
            <a:spLocks noGrp="1"/>
          </p:cNvSpPr>
          <p:nvPr>
            <p:ph idx="1"/>
          </p:nvPr>
        </p:nvSpPr>
        <p:spPr/>
        <p:txBody>
          <a:bodyPr/>
          <a:lstStyle/>
          <a:p>
            <a:r>
              <a:rPr lang="en-US" dirty="0" smtClean="0"/>
              <a:t>Model learning for the what task</a:t>
            </a:r>
          </a:p>
          <a:p>
            <a:pPr lvl="1"/>
            <a:r>
              <a:rPr lang="en-US" dirty="0"/>
              <a:t>Observations: </a:t>
            </a:r>
            <a:r>
              <a:rPr lang="en-US" dirty="0" smtClean="0"/>
              <a:t>Object 1, Object 2, Empty</a:t>
            </a:r>
            <a:endParaRPr lang="en-US" dirty="0"/>
          </a:p>
          <a:p>
            <a:pPr lvl="1"/>
            <a:r>
              <a:rPr lang="en-US" dirty="0"/>
              <a:t>Potential predictive variables: </a:t>
            </a:r>
          </a:p>
          <a:p>
            <a:pPr lvl="2"/>
            <a:r>
              <a:rPr lang="en-US" i="1" dirty="0">
                <a:latin typeface="Times New Roman"/>
                <a:cs typeface="Times New Roman"/>
              </a:rPr>
              <a:t>q</a:t>
            </a:r>
            <a:r>
              <a:rPr lang="en-US" i="1" baseline="-25000" dirty="0">
                <a:latin typeface="Times New Roman"/>
                <a:cs typeface="Times New Roman"/>
              </a:rPr>
              <a:t>1</a:t>
            </a:r>
            <a:r>
              <a:rPr lang="en-US" dirty="0"/>
              <a:t> = </a:t>
            </a:r>
            <a:r>
              <a:rPr lang="en-US" dirty="0" smtClean="0"/>
              <a:t>location</a:t>
            </a:r>
            <a:r>
              <a:rPr lang="en-US" dirty="0"/>
              <a:t>, </a:t>
            </a:r>
            <a:r>
              <a:rPr lang="en-US" i="1" dirty="0">
                <a:latin typeface="Times New Roman"/>
                <a:cs typeface="Times New Roman"/>
              </a:rPr>
              <a:t>q</a:t>
            </a:r>
            <a:r>
              <a:rPr lang="en-US" i="1" baseline="-25000" dirty="0">
                <a:latin typeface="Times New Roman"/>
                <a:cs typeface="Times New Roman"/>
              </a:rPr>
              <a:t>2</a:t>
            </a:r>
            <a:r>
              <a:rPr lang="en-US" dirty="0"/>
              <a:t> </a:t>
            </a:r>
            <a:r>
              <a:rPr lang="en-US" dirty="0" smtClean="0"/>
              <a:t>= random, </a:t>
            </a:r>
            <a:r>
              <a:rPr lang="en-US" i="1" dirty="0">
                <a:latin typeface="Times New Roman"/>
                <a:cs typeface="Times New Roman"/>
              </a:rPr>
              <a:t>q</a:t>
            </a:r>
            <a:r>
              <a:rPr lang="en-US" i="1" baseline="-25000" dirty="0">
                <a:latin typeface="Times New Roman"/>
                <a:cs typeface="Times New Roman"/>
              </a:rPr>
              <a:t>3</a:t>
            </a:r>
            <a:r>
              <a:rPr lang="en-US" dirty="0"/>
              <a:t> = </a:t>
            </a:r>
            <a:r>
              <a:rPr lang="en-US" dirty="0" smtClean="0"/>
              <a:t>session (train/test)</a:t>
            </a:r>
          </a:p>
          <a:p>
            <a:pPr lvl="1"/>
            <a:r>
              <a:rPr lang="en-US" dirty="0" smtClean="0"/>
              <a:t>Novelty signals can be found by determining how the observation changes predictions.</a:t>
            </a:r>
            <a:endParaRPr lang="en-US" dirty="0"/>
          </a:p>
        </p:txBody>
      </p:sp>
      <p:pic>
        <p:nvPicPr>
          <p:cNvPr id="6" name="Picture 5" descr="big what mweightedKL.eps"/>
          <p:cNvPicPr>
            <a:picLocks noChangeAspect="1"/>
          </p:cNvPicPr>
          <p:nvPr/>
        </p:nvPicPr>
        <p:blipFill rotWithShape="1">
          <a:blip r:embed="rId2" cstate="screen">
            <a:extLst>
              <a:ext uri="{28A0092B-C50C-407E-A947-70E740481C1C}">
                <a14:useLocalDpi xmlns:a14="http://schemas.microsoft.com/office/drawing/2010/main"/>
              </a:ext>
            </a:extLst>
          </a:blip>
          <a:srcRect t="5647" b="2473"/>
          <a:stretch/>
        </p:blipFill>
        <p:spPr>
          <a:xfrm>
            <a:off x="0" y="3049395"/>
            <a:ext cx="9144000" cy="3827182"/>
          </a:xfrm>
          <a:prstGeom prst="rect">
            <a:avLst/>
          </a:prstGeom>
        </p:spPr>
      </p:pic>
      <p:pic>
        <p:nvPicPr>
          <p:cNvPr id="5" name="Picture 4"/>
          <p:cNvPicPr>
            <a:picLocks noChangeAspect="1"/>
          </p:cNvPicPr>
          <p:nvPr/>
        </p:nvPicPr>
        <p:blipFill rotWithShape="1">
          <a:blip r:embed="rId3"/>
          <a:srcRect l="4764" t="54425" r="73150"/>
          <a:stretch/>
        </p:blipFill>
        <p:spPr>
          <a:xfrm>
            <a:off x="7095637" y="721819"/>
            <a:ext cx="1591163" cy="1502499"/>
          </a:xfrm>
          <a:prstGeom prst="rect">
            <a:avLst/>
          </a:prstGeom>
        </p:spPr>
      </p:pic>
    </p:spTree>
    <p:extLst>
      <p:ext uri="{BB962C8B-B14F-4D97-AF65-F5344CB8AC3E}">
        <p14:creationId xmlns:p14="http://schemas.microsoft.com/office/powerpoint/2010/main" val="188085618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Spontaneous exploration</a:t>
            </a:r>
          </a:p>
        </p:txBody>
      </p:sp>
      <p:sp>
        <p:nvSpPr>
          <p:cNvPr id="3" name="Content Placeholder 2"/>
          <p:cNvSpPr>
            <a:spLocks noGrp="1"/>
          </p:cNvSpPr>
          <p:nvPr>
            <p:ph idx="1"/>
          </p:nvPr>
        </p:nvSpPr>
        <p:spPr/>
        <p:txBody>
          <a:bodyPr/>
          <a:lstStyle/>
          <a:p>
            <a:r>
              <a:rPr lang="en-US" dirty="0" smtClean="0"/>
              <a:t>Model learning for the what task</a:t>
            </a:r>
          </a:p>
          <a:p>
            <a:pPr lvl="1"/>
            <a:r>
              <a:rPr lang="en-US" dirty="0" smtClean="0"/>
              <a:t>The appropriate representation yields the highest information per sample at the novel object location.</a:t>
            </a:r>
          </a:p>
        </p:txBody>
      </p:sp>
      <p:pic>
        <p:nvPicPr>
          <p:cNvPr id="7" name="Picture 6" descr="ExplorationInfo.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103" y="1864376"/>
            <a:ext cx="6481897" cy="4858524"/>
          </a:xfrm>
          <a:prstGeom prst="rect">
            <a:avLst/>
          </a:prstGeom>
        </p:spPr>
      </p:pic>
      <p:pic>
        <p:nvPicPr>
          <p:cNvPr id="8" name="Picture 7"/>
          <p:cNvPicPr>
            <a:picLocks noChangeAspect="1"/>
          </p:cNvPicPr>
          <p:nvPr/>
        </p:nvPicPr>
        <p:blipFill rotWithShape="1">
          <a:blip r:embed="rId3"/>
          <a:srcRect t="9797" r="73429"/>
          <a:stretch/>
        </p:blipFill>
        <p:spPr>
          <a:xfrm>
            <a:off x="260020" y="2539875"/>
            <a:ext cx="2402083" cy="3731644"/>
          </a:xfrm>
          <a:prstGeom prst="rect">
            <a:avLst/>
          </a:prstGeom>
        </p:spPr>
      </p:pic>
      <p:sp>
        <p:nvSpPr>
          <p:cNvPr id="9" name="TextBox 8"/>
          <p:cNvSpPr txBox="1"/>
          <p:nvPr/>
        </p:nvSpPr>
        <p:spPr>
          <a:xfrm>
            <a:off x="4148072" y="6433640"/>
            <a:ext cx="513443" cy="369332"/>
          </a:xfrm>
          <a:prstGeom prst="rect">
            <a:avLst/>
          </a:prstGeom>
          <a:noFill/>
        </p:spPr>
        <p:txBody>
          <a:bodyPr wrap="square" rtlCol="0">
            <a:spAutoFit/>
          </a:bodyPr>
          <a:lstStyle/>
          <a:p>
            <a:pPr algn="ctr"/>
            <a:r>
              <a:rPr lang="en-US" b="1" dirty="0" smtClean="0"/>
              <a:t>B</a:t>
            </a:r>
            <a:endParaRPr lang="en-US" b="1" dirty="0"/>
          </a:p>
        </p:txBody>
      </p:sp>
      <p:sp>
        <p:nvSpPr>
          <p:cNvPr id="10" name="TextBox 9"/>
          <p:cNvSpPr txBox="1"/>
          <p:nvPr/>
        </p:nvSpPr>
        <p:spPr>
          <a:xfrm>
            <a:off x="7529753" y="6433640"/>
            <a:ext cx="513443" cy="369332"/>
          </a:xfrm>
          <a:prstGeom prst="rect">
            <a:avLst/>
          </a:prstGeom>
          <a:noFill/>
        </p:spPr>
        <p:txBody>
          <a:bodyPr wrap="square" rtlCol="0">
            <a:spAutoFit/>
          </a:bodyPr>
          <a:lstStyle/>
          <a:p>
            <a:pPr algn="ctr"/>
            <a:r>
              <a:rPr lang="en-US" b="1" dirty="0" smtClean="0"/>
              <a:t>A</a:t>
            </a:r>
            <a:endParaRPr lang="en-US" b="1" dirty="0"/>
          </a:p>
        </p:txBody>
      </p:sp>
    </p:spTree>
    <p:extLst>
      <p:ext uri="{BB962C8B-B14F-4D97-AF65-F5344CB8AC3E}">
        <p14:creationId xmlns:p14="http://schemas.microsoft.com/office/powerpoint/2010/main" val="190736606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Spontaneous exploration</a:t>
            </a:r>
            <a:endParaRPr lang="en-US" dirty="0"/>
          </a:p>
        </p:txBody>
      </p:sp>
      <p:sp>
        <p:nvSpPr>
          <p:cNvPr id="3" name="Content Placeholder 2"/>
          <p:cNvSpPr>
            <a:spLocks noGrp="1"/>
          </p:cNvSpPr>
          <p:nvPr>
            <p:ph idx="1"/>
          </p:nvPr>
        </p:nvSpPr>
        <p:spPr/>
        <p:txBody>
          <a:bodyPr/>
          <a:lstStyle/>
          <a:p>
            <a:r>
              <a:rPr lang="en-US" dirty="0" smtClean="0"/>
              <a:t>Higher order exploration</a:t>
            </a:r>
          </a:p>
          <a:p>
            <a:pPr lvl="1"/>
            <a:r>
              <a:rPr lang="en-US" dirty="0" smtClean="0"/>
              <a:t>We trained animals on a standard exploration task with two set of objects during the training session.  </a:t>
            </a:r>
          </a:p>
          <a:p>
            <a:pPr lvl="1"/>
            <a:r>
              <a:rPr lang="en-US" dirty="0" smtClean="0"/>
              <a:t>One set (the trains) were replaced as in the standard what task.</a:t>
            </a:r>
          </a:p>
          <a:p>
            <a:pPr lvl="1"/>
            <a:r>
              <a:rPr lang="en-US" dirty="0" smtClean="0"/>
              <a:t>The other set (the owls) were held constant as a control.</a:t>
            </a:r>
          </a:p>
          <a:p>
            <a:pPr lvl="1"/>
            <a:r>
              <a:rPr lang="en-US" dirty="0" smtClean="0"/>
              <a:t>For animals were trained daily for two weeks with each set varied across positions.</a:t>
            </a:r>
          </a:p>
        </p:txBody>
      </p:sp>
      <p:pic>
        <p:nvPicPr>
          <p:cNvPr id="1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729567"/>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29567"/>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Rectangle 16"/>
          <p:cNvSpPr>
            <a:spLocks/>
          </p:cNvSpPr>
          <p:nvPr/>
        </p:nvSpPr>
        <p:spPr bwMode="auto">
          <a:xfrm>
            <a:off x="700617" y="3421790"/>
            <a:ext cx="10353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sz="2000" dirty="0">
                <a:latin typeface="Lucida Grande" charset="0"/>
                <a:ea typeface="ＭＳ Ｐゴシック" charset="0"/>
                <a:sym typeface="Lucida Grande" charset="0"/>
              </a:rPr>
              <a:t>Training</a:t>
            </a:r>
            <a:endParaRPr lang="en-US" sz="1200" dirty="0">
              <a:latin typeface="Lucida Grande" charset="0"/>
              <a:ea typeface="ＭＳ Ｐゴシック" charset="0"/>
              <a:sym typeface="Lucida Grande" charset="0"/>
            </a:endParaRPr>
          </a:p>
        </p:txBody>
      </p:sp>
      <p:sp>
        <p:nvSpPr>
          <p:cNvPr id="13" name="Rectangle 17"/>
          <p:cNvSpPr>
            <a:spLocks/>
          </p:cNvSpPr>
          <p:nvPr/>
        </p:nvSpPr>
        <p:spPr bwMode="auto">
          <a:xfrm>
            <a:off x="5275263" y="3452568"/>
            <a:ext cx="4785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dirty="0">
                <a:latin typeface="Lucida Grande" charset="0"/>
                <a:ea typeface="ＭＳ Ｐゴシック" charset="0"/>
                <a:sym typeface="Lucida Grande" charset="0"/>
              </a:rPr>
              <a:t>Test</a:t>
            </a:r>
            <a:endParaRPr lang="en-US" sz="1200" dirty="0">
              <a:latin typeface="Lucida Grande" charset="0"/>
              <a:ea typeface="ＭＳ Ｐゴシック" charset="0"/>
              <a:sym typeface="Lucida Grande" charset="0"/>
            </a:endParaRPr>
          </a:p>
        </p:txBody>
      </p:sp>
    </p:spTree>
    <p:extLst>
      <p:ext uri="{BB962C8B-B14F-4D97-AF65-F5344CB8AC3E}">
        <p14:creationId xmlns:p14="http://schemas.microsoft.com/office/powerpoint/2010/main" val="399136005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timecourse01.png"/>
          <p:cNvPicPr>
            <a:picLocks noChangeAspect="1"/>
          </p:cNvPicPr>
          <p:nvPr/>
        </p:nvPicPr>
        <p:blipFill>
          <a:blip r:embed="rId3">
            <a:extLst>
              <a:ext uri="{28A0092B-C50C-407E-A947-70E740481C1C}">
                <a14:useLocalDpi xmlns:a14="http://schemas.microsoft.com/office/drawing/2010/main" val="0"/>
              </a:ext>
            </a:extLst>
          </a:blip>
          <a:srcRect l="53949" r="7452"/>
          <a:stretch>
            <a:fillRect/>
          </a:stretch>
        </p:blipFill>
        <p:spPr bwMode="auto">
          <a:xfrm>
            <a:off x="2058945" y="1661906"/>
            <a:ext cx="5292062" cy="482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Spontaneous exploration</a:t>
            </a:r>
            <a:endParaRPr lang="en-US" dirty="0"/>
          </a:p>
        </p:txBody>
      </p:sp>
      <p:sp>
        <p:nvSpPr>
          <p:cNvPr id="3" name="Content Placeholder 2"/>
          <p:cNvSpPr>
            <a:spLocks noGrp="1"/>
          </p:cNvSpPr>
          <p:nvPr>
            <p:ph idx="1"/>
          </p:nvPr>
        </p:nvSpPr>
        <p:spPr/>
        <p:txBody>
          <a:bodyPr/>
          <a:lstStyle/>
          <a:p>
            <a:r>
              <a:rPr lang="en-US" dirty="0" smtClean="0"/>
              <a:t>Exploration behavior during the test phase</a:t>
            </a:r>
          </a:p>
          <a:p>
            <a:pPr lvl="1"/>
            <a:r>
              <a:rPr lang="en-US" dirty="0" smtClean="0">
                <a:solidFill>
                  <a:srgbClr val="0000FF"/>
                </a:solidFill>
              </a:rPr>
              <a:t>Novel object</a:t>
            </a:r>
            <a:r>
              <a:rPr lang="en-US" dirty="0" smtClean="0">
                <a:solidFill>
                  <a:srgbClr val="008000"/>
                </a:solidFill>
              </a:rPr>
              <a:t>, control object</a:t>
            </a:r>
            <a:r>
              <a:rPr lang="en-US" dirty="0" smtClean="0"/>
              <a:t>, </a:t>
            </a:r>
            <a:r>
              <a:rPr lang="en-US" dirty="0" smtClean="0">
                <a:solidFill>
                  <a:srgbClr val="FF0000"/>
                </a:solidFill>
              </a:rPr>
              <a:t>unchanged pair</a:t>
            </a:r>
            <a:r>
              <a:rPr lang="en-US" dirty="0" smtClean="0"/>
              <a:t>.</a:t>
            </a:r>
          </a:p>
          <a:p>
            <a:pPr lvl="1"/>
            <a:r>
              <a:rPr lang="en-US" dirty="0" smtClean="0"/>
              <a:t>Rats explore the novel object in a characteristic sequence. </a:t>
            </a:r>
            <a:endParaRPr lang="en-US" dirty="0"/>
          </a:p>
        </p:txBody>
      </p:sp>
      <p:sp>
        <p:nvSpPr>
          <p:cNvPr id="5" name="TextBox 26"/>
          <p:cNvSpPr txBox="1">
            <a:spLocks noChangeArrowheads="1"/>
          </p:cNvSpPr>
          <p:nvPr/>
        </p:nvSpPr>
        <p:spPr bwMode="auto">
          <a:xfrm rot="16200000">
            <a:off x="441785" y="3727747"/>
            <a:ext cx="2772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a:t>Exploration time (s)</a:t>
            </a:r>
          </a:p>
        </p:txBody>
      </p:sp>
      <p:sp>
        <p:nvSpPr>
          <p:cNvPr id="6" name="TextBox 28"/>
          <p:cNvSpPr txBox="1">
            <a:spLocks noChangeArrowheads="1"/>
          </p:cNvSpPr>
          <p:nvPr/>
        </p:nvSpPr>
        <p:spPr bwMode="auto">
          <a:xfrm>
            <a:off x="3470452" y="6280367"/>
            <a:ext cx="2272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a:t>Session time (s)</a:t>
            </a:r>
          </a:p>
        </p:txBody>
      </p:sp>
    </p:spTree>
    <p:extLst>
      <p:ext uri="{BB962C8B-B14F-4D97-AF65-F5344CB8AC3E}">
        <p14:creationId xmlns:p14="http://schemas.microsoft.com/office/powerpoint/2010/main" val="77203307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4" descr="timecourse01.png"/>
          <p:cNvPicPr>
            <a:picLocks noChangeAspect="1"/>
          </p:cNvPicPr>
          <p:nvPr/>
        </p:nvPicPr>
        <p:blipFill rotWithShape="1">
          <a:blip r:embed="rId2">
            <a:extLst>
              <a:ext uri="{28A0092B-C50C-407E-A947-70E740481C1C}">
                <a14:useLocalDpi xmlns:a14="http://schemas.microsoft.com/office/drawing/2010/main" val="0"/>
              </a:ext>
            </a:extLst>
          </a:blip>
          <a:srcRect l="10451" r="51541" b="4223"/>
          <a:stretch/>
        </p:blipFill>
        <p:spPr bwMode="auto">
          <a:xfrm>
            <a:off x="2129500" y="1661906"/>
            <a:ext cx="5211034" cy="461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Spontaneous exploration</a:t>
            </a:r>
            <a:endParaRPr lang="en-US" dirty="0"/>
          </a:p>
        </p:txBody>
      </p:sp>
      <p:sp>
        <p:nvSpPr>
          <p:cNvPr id="3" name="Content Placeholder 2"/>
          <p:cNvSpPr>
            <a:spLocks noGrp="1"/>
          </p:cNvSpPr>
          <p:nvPr>
            <p:ph idx="1"/>
          </p:nvPr>
        </p:nvSpPr>
        <p:spPr/>
        <p:txBody>
          <a:bodyPr/>
          <a:lstStyle/>
          <a:p>
            <a:r>
              <a:rPr lang="en-US" dirty="0" smtClean="0"/>
              <a:t>Exploration behavior during the training phase</a:t>
            </a:r>
          </a:p>
          <a:p>
            <a:pPr lvl="1"/>
            <a:r>
              <a:rPr lang="en-US" dirty="0" smtClean="0">
                <a:solidFill>
                  <a:srgbClr val="0000FF"/>
                </a:solidFill>
              </a:rPr>
              <a:t>Novel object</a:t>
            </a:r>
            <a:r>
              <a:rPr lang="en-US" dirty="0" smtClean="0">
                <a:solidFill>
                  <a:srgbClr val="008000"/>
                </a:solidFill>
              </a:rPr>
              <a:t>, unchanged pair</a:t>
            </a:r>
            <a:r>
              <a:rPr lang="en-US" dirty="0" smtClean="0"/>
              <a:t>.</a:t>
            </a:r>
          </a:p>
          <a:p>
            <a:pPr lvl="1"/>
            <a:r>
              <a:rPr lang="en-US" dirty="0" smtClean="0"/>
              <a:t>Animals explore objects that will potentially switch.</a:t>
            </a:r>
            <a:endParaRPr lang="en-US" dirty="0"/>
          </a:p>
        </p:txBody>
      </p:sp>
      <p:sp>
        <p:nvSpPr>
          <p:cNvPr id="5" name="TextBox 26"/>
          <p:cNvSpPr txBox="1">
            <a:spLocks noChangeArrowheads="1"/>
          </p:cNvSpPr>
          <p:nvPr/>
        </p:nvSpPr>
        <p:spPr bwMode="auto">
          <a:xfrm rot="16200000">
            <a:off x="441785" y="3727747"/>
            <a:ext cx="2772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a:t>Exploration time (s)</a:t>
            </a:r>
          </a:p>
        </p:txBody>
      </p:sp>
      <p:sp>
        <p:nvSpPr>
          <p:cNvPr id="6" name="TextBox 28"/>
          <p:cNvSpPr txBox="1">
            <a:spLocks noChangeArrowheads="1"/>
          </p:cNvSpPr>
          <p:nvPr/>
        </p:nvSpPr>
        <p:spPr bwMode="auto">
          <a:xfrm>
            <a:off x="3470452" y="6280367"/>
            <a:ext cx="2272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dirty="0"/>
              <a:t>Session time (s)</a:t>
            </a:r>
          </a:p>
        </p:txBody>
      </p:sp>
    </p:spTree>
    <p:extLst>
      <p:ext uri="{BB962C8B-B14F-4D97-AF65-F5344CB8AC3E}">
        <p14:creationId xmlns:p14="http://schemas.microsoft.com/office/powerpoint/2010/main" val="131840677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Spontaneous exploration</a:t>
            </a:r>
          </a:p>
        </p:txBody>
      </p:sp>
      <p:sp>
        <p:nvSpPr>
          <p:cNvPr id="3" name="Content Placeholder 2"/>
          <p:cNvSpPr>
            <a:spLocks noGrp="1"/>
          </p:cNvSpPr>
          <p:nvPr>
            <p:ph idx="1"/>
          </p:nvPr>
        </p:nvSpPr>
        <p:spPr/>
        <p:txBody>
          <a:bodyPr>
            <a:normAutofit/>
          </a:bodyPr>
          <a:lstStyle/>
          <a:p>
            <a:r>
              <a:rPr lang="en-US" dirty="0" smtClean="0"/>
              <a:t>Summary</a:t>
            </a:r>
          </a:p>
          <a:p>
            <a:pPr lvl="1"/>
            <a:r>
              <a:rPr lang="en-US" dirty="0" smtClean="0"/>
              <a:t>We can model schema learning on spontaneous recognition tasks.</a:t>
            </a:r>
          </a:p>
          <a:p>
            <a:pPr lvl="1"/>
            <a:r>
              <a:rPr lang="en-US" dirty="0" smtClean="0"/>
              <a:t>Schema learning can be used to predict a novelty or mismatch signal that is associated with updating a representation during learning. </a:t>
            </a:r>
          </a:p>
          <a:p>
            <a:pPr lvl="1"/>
            <a:r>
              <a:rPr lang="en-US" dirty="0"/>
              <a:t>T</a:t>
            </a:r>
            <a:r>
              <a:rPr lang="en-US" dirty="0" smtClean="0"/>
              <a:t>hese novelty signals can be used to predict behavior on </a:t>
            </a:r>
            <a:r>
              <a:rPr lang="en-US" dirty="0"/>
              <a:t>spontaneous object exploration </a:t>
            </a:r>
            <a:r>
              <a:rPr lang="en-US" dirty="0" smtClean="0"/>
              <a:t>tasks.</a:t>
            </a:r>
          </a:p>
          <a:p>
            <a:pPr lvl="2"/>
            <a:endParaRPr lang="en-US" dirty="0" smtClean="0"/>
          </a:p>
          <a:p>
            <a:r>
              <a:rPr lang="en-US" dirty="0"/>
              <a:t>Applications:</a:t>
            </a:r>
          </a:p>
          <a:p>
            <a:pPr lvl="1"/>
            <a:r>
              <a:rPr lang="en-US" dirty="0" smtClean="0"/>
              <a:t>Novelty signals can be used to determine the specific representation an individual uses to solve a task.  These might also be used as </a:t>
            </a:r>
            <a:r>
              <a:rPr lang="en-US" dirty="0" err="1" smtClean="0"/>
              <a:t>regressors</a:t>
            </a:r>
            <a:r>
              <a:rPr lang="en-US" dirty="0" smtClean="0"/>
              <a:t> in neuroimaging tasks.</a:t>
            </a:r>
          </a:p>
          <a:p>
            <a:pPr lvl="1"/>
            <a:r>
              <a:rPr lang="en-US" dirty="0" smtClean="0"/>
              <a:t>We </a:t>
            </a:r>
            <a:r>
              <a:rPr lang="en-US" dirty="0"/>
              <a:t>can use the model to build training sequences that either lead toward or away from appropriate task representations.</a:t>
            </a:r>
          </a:p>
          <a:p>
            <a:pPr lvl="1"/>
            <a:endParaRPr lang="en-US" dirty="0" smtClean="0"/>
          </a:p>
        </p:txBody>
      </p:sp>
    </p:spTree>
    <p:extLst>
      <p:ext uri="{BB962C8B-B14F-4D97-AF65-F5344CB8AC3E}">
        <p14:creationId xmlns:p14="http://schemas.microsoft.com/office/powerpoint/2010/main" val="5268079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40929</TotalTime>
  <Words>6307</Words>
  <Application>Microsoft Macintosh PowerPoint</Application>
  <PresentationFormat>On-screen Show (4:3)</PresentationFormat>
  <Paragraphs>825</Paragraphs>
  <Slides>103</Slides>
  <Notes>49</Notes>
  <HiddenSlides>0</HiddenSlides>
  <MMClips>3</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Clarity</vt:lpstr>
      <vt:lpstr>PowerPoint Presentation</vt:lpstr>
      <vt:lpstr>Learning</vt:lpstr>
      <vt:lpstr>Learning</vt:lpstr>
      <vt:lpstr>Learning</vt:lpstr>
      <vt:lpstr>Learning</vt:lpstr>
      <vt:lpstr>Learning task structure</vt:lpstr>
      <vt:lpstr>Learning task structure</vt:lpstr>
      <vt:lpstr>Learning task structure</vt:lpstr>
      <vt:lpstr>Learning task structure</vt:lpstr>
      <vt:lpstr>Learning task structure</vt:lpstr>
      <vt:lpstr>Learning task structure</vt:lpstr>
      <vt:lpstr>Learning task structure</vt:lpstr>
      <vt:lpstr>Learning task structure</vt:lpstr>
      <vt:lpstr>Structure learning</vt:lpstr>
      <vt:lpstr>Structure learning</vt:lpstr>
      <vt:lpstr>Structure learning</vt:lpstr>
      <vt:lpstr>Structure learning</vt:lpstr>
      <vt:lpstr>Structure learning</vt:lpstr>
      <vt:lpstr>Learning structure</vt:lpstr>
      <vt:lpstr>Learning task structure</vt:lpstr>
      <vt:lpstr>Simple exploration</vt:lpstr>
      <vt:lpstr>Simple exploration</vt:lpstr>
      <vt:lpstr>Simple exploration</vt:lpstr>
      <vt:lpstr>Simple exploration</vt:lpstr>
      <vt:lpstr>Types of exploration</vt:lpstr>
      <vt:lpstr>Types of exploration</vt:lpstr>
      <vt:lpstr>Directed exploration</vt:lpstr>
      <vt:lpstr>Modeling information foraging</vt:lpstr>
      <vt:lpstr>Information foraging</vt:lpstr>
      <vt:lpstr>Information foraging</vt:lpstr>
      <vt:lpstr>Information foraging</vt:lpstr>
      <vt:lpstr>Information foraging</vt:lpstr>
      <vt:lpstr>Information foraging across time</vt:lpstr>
      <vt:lpstr>Information foraging across time</vt:lpstr>
      <vt:lpstr>Information foraging from memory</vt:lpstr>
      <vt:lpstr>Information foraging from memory</vt:lpstr>
      <vt:lpstr>Information foraging from memory</vt:lpstr>
      <vt:lpstr>Structure learning summary</vt:lpstr>
      <vt:lpstr>Structure learning summary</vt:lpstr>
      <vt:lpstr>Schemas in the hippocampus</vt:lpstr>
      <vt:lpstr>Schemas as structure learning</vt:lpstr>
      <vt:lpstr>PowerPoint Presentation</vt:lpstr>
      <vt:lpstr>Schema learning</vt:lpstr>
      <vt:lpstr>The paired associate task</vt:lpstr>
      <vt:lpstr>The paired associate task</vt:lpstr>
      <vt:lpstr>The paired associate task</vt:lpstr>
      <vt:lpstr>Bayesian learning</vt:lpstr>
      <vt:lpstr>Schemas on the paired associate task</vt:lpstr>
      <vt:lpstr>Model learning</vt:lpstr>
      <vt:lpstr>Parameter learning</vt:lpstr>
      <vt:lpstr>Parameter learning</vt:lpstr>
      <vt:lpstr>Parameter learning</vt:lpstr>
      <vt:lpstr>Parameter learning</vt:lpstr>
      <vt:lpstr>Parameter learning</vt:lpstr>
      <vt:lpstr>Parameter learning</vt:lpstr>
      <vt:lpstr>Parameter learning</vt:lpstr>
      <vt:lpstr>Parameter learning</vt:lpstr>
      <vt:lpstr>Parameter learning</vt:lpstr>
      <vt:lpstr>Prediction</vt:lpstr>
      <vt:lpstr>Prediction</vt:lpstr>
      <vt:lpstr>Prediction</vt:lpstr>
      <vt:lpstr>Paired associate learning</vt:lpstr>
      <vt:lpstr>Paired associate learning</vt:lpstr>
      <vt:lpstr>Paired associate learning</vt:lpstr>
      <vt:lpstr>Paired associate learning</vt:lpstr>
      <vt:lpstr>Paired associate learning</vt:lpstr>
      <vt:lpstr>Paired associate learning</vt:lpstr>
      <vt:lpstr>Paired associate learning</vt:lpstr>
      <vt:lpstr>Paired associate learning</vt:lpstr>
      <vt:lpstr>Paired associate learning</vt:lpstr>
      <vt:lpstr>Paired associate learning</vt:lpstr>
      <vt:lpstr>Paired associate learning</vt:lpstr>
      <vt:lpstr>Paired associate learning</vt:lpstr>
      <vt:lpstr>Paired associate learning</vt:lpstr>
      <vt:lpstr>Paired associate task</vt:lpstr>
      <vt:lpstr>PowerPoint Presentation</vt:lpstr>
      <vt:lpstr>Schemas in the hippocampus</vt:lpstr>
      <vt:lpstr>Schemas in place cell activity</vt:lpstr>
      <vt:lpstr>Schemas in place cell activity</vt:lpstr>
      <vt:lpstr>Schemas in place cell activity</vt:lpstr>
      <vt:lpstr>Schemas in place cell activity</vt:lpstr>
      <vt:lpstr>Schemas in place cell activity</vt:lpstr>
      <vt:lpstr>Schemas in place cell activity</vt:lpstr>
      <vt:lpstr>Schemas in place cell activity</vt:lpstr>
      <vt:lpstr>Schemas in place cell activity</vt:lpstr>
      <vt:lpstr>Schemas in place cell activity</vt:lpstr>
      <vt:lpstr>Schemas in place cell activity</vt:lpstr>
      <vt:lpstr>Schemas in place cell activity</vt:lpstr>
      <vt:lpstr>Schemas in place cell activity</vt:lpstr>
      <vt:lpstr>PowerPoint Presentation</vt:lpstr>
      <vt:lpstr>Spontaneous exploration</vt:lpstr>
      <vt:lpstr>Spontaneous exploration</vt:lpstr>
      <vt:lpstr>Spontaneous exploration</vt:lpstr>
      <vt:lpstr>Spontaneous exploration</vt:lpstr>
      <vt:lpstr>Spontaneous exploration</vt:lpstr>
      <vt:lpstr>Spontaneous exploration</vt:lpstr>
      <vt:lpstr>Spontaneous exploration</vt:lpstr>
      <vt:lpstr>Spontaneous exploration</vt:lpstr>
      <vt:lpstr>Spontaneous exploration</vt:lpstr>
      <vt:lpstr>Full summary</vt:lpstr>
      <vt:lpstr>Acknowledgements and thanks</vt:lpstr>
      <vt:lpstr>Model learning</vt:lpstr>
      <vt:lpstr>Model learning</vt:lpstr>
    </vt:vector>
  </TitlesOfParts>
  <Company>Bethel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origins beliefs among Bethel undergraDs</dc:title>
  <dc:creator>Desktop Services</dc:creator>
  <cp:lastModifiedBy>Desktop Services</cp:lastModifiedBy>
  <cp:revision>650</cp:revision>
  <dcterms:created xsi:type="dcterms:W3CDTF">2013-09-23T17:53:24Z</dcterms:created>
  <dcterms:modified xsi:type="dcterms:W3CDTF">2014-08-14T02:35:53Z</dcterms:modified>
</cp:coreProperties>
</file>