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62" r:id="rId3"/>
    <p:sldId id="263" r:id="rId4"/>
    <p:sldId id="259" r:id="rId5"/>
    <p:sldId id="266" r:id="rId6"/>
    <p:sldId id="264" r:id="rId7"/>
    <p:sldId id="282" r:id="rId8"/>
    <p:sldId id="283" r:id="rId9"/>
    <p:sldId id="284" r:id="rId10"/>
    <p:sldId id="285" r:id="rId11"/>
    <p:sldId id="286" r:id="rId12"/>
    <p:sldId id="287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216" autoAdjust="0"/>
  </p:normalViewPr>
  <p:slideViewPr>
    <p:cSldViewPr>
      <p:cViewPr>
        <p:scale>
          <a:sx n="76" d="100"/>
          <a:sy n="76" d="100"/>
        </p:scale>
        <p:origin x="-33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CA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28575">
              <a:noFill/>
            </a:ln>
          </c:spPr>
          <c:dPt>
            <c:idx val="0"/>
            <c:marker>
              <c:symbol val="circle"/>
              <c:size val="7"/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  <c:bubble3D val="0"/>
          </c:dPt>
          <c:dPt>
            <c:idx val="1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  <c:bubble3D val="0"/>
          </c:dPt>
          <c:dPt>
            <c:idx val="2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3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4"/>
            <c:marker>
              <c:spPr>
                <a:solidFill>
                  <a:srgbClr val="FF0000"/>
                </a:solidFill>
              </c:spPr>
            </c:marker>
            <c:bubble3D val="0"/>
          </c:dPt>
          <c:dPt>
            <c:idx val="5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  <c:bubble3D val="0"/>
          </c:dPt>
          <c:dPt>
            <c:idx val="6"/>
            <c:marker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  <c:bubble3D val="0"/>
          </c:dPt>
          <c:dPt>
            <c:idx val="7"/>
            <c:marker>
              <c:symbol val="circle"/>
              <c:size val="7"/>
              <c:spPr>
                <a:solidFill>
                  <a:schemeClr val="tx2">
                    <a:lumMod val="60000"/>
                    <a:lumOff val="40000"/>
                  </a:schemeClr>
                </a:solidFill>
              </c:spPr>
            </c:marker>
            <c:bubble3D val="0"/>
          </c:dPt>
          <c:dPt>
            <c:idx val="8"/>
            <c:marker>
              <c:spPr>
                <a:solidFill>
                  <a:srgbClr val="FF0000"/>
                </a:solidFill>
              </c:spPr>
            </c:marker>
            <c:bubble3D val="0"/>
          </c:dPt>
          <c:xVal>
            <c:numRef>
              <c:f>Sheet1!$A$2:$A$11</c:f>
              <c:numCache>
                <c:formatCode>General</c:formatCode>
                <c:ptCount val="10"/>
                <c:pt idx="0">
                  <c:v>0.7</c:v>
                </c:pt>
                <c:pt idx="1">
                  <c:v>1.8</c:v>
                </c:pt>
                <c:pt idx="2">
                  <c:v>2.6</c:v>
                </c:pt>
                <c:pt idx="3">
                  <c:v>4</c:v>
                </c:pt>
                <c:pt idx="4">
                  <c:v>2.1</c:v>
                </c:pt>
                <c:pt idx="5">
                  <c:v>4</c:v>
                </c:pt>
                <c:pt idx="6">
                  <c:v>2</c:v>
                </c:pt>
                <c:pt idx="7">
                  <c:v>6</c:v>
                </c:pt>
                <c:pt idx="8">
                  <c:v>0.9</c:v>
                </c:pt>
              </c:numCache>
            </c:numRef>
          </c:xVal>
          <c:yVal>
            <c:numRef>
              <c:f>Sheet1!$B$2:$B$11</c:f>
              <c:numCache>
                <c:formatCode>General</c:formatCode>
                <c:ptCount val="10"/>
                <c:pt idx="0">
                  <c:v>2.7</c:v>
                </c:pt>
                <c:pt idx="1">
                  <c:v>3.2</c:v>
                </c:pt>
                <c:pt idx="2">
                  <c:v>0.8</c:v>
                </c:pt>
                <c:pt idx="3">
                  <c:v>0.7</c:v>
                </c:pt>
                <c:pt idx="4">
                  <c:v>3.1</c:v>
                </c:pt>
                <c:pt idx="5">
                  <c:v>5</c:v>
                </c:pt>
                <c:pt idx="6">
                  <c:v>4</c:v>
                </c:pt>
                <c:pt idx="7">
                  <c:v>5</c:v>
                </c:pt>
                <c:pt idx="8">
                  <c:v>0.8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717952"/>
        <c:axId val="5387776"/>
      </c:scatterChart>
      <c:valAx>
        <c:axId val="471795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CA" dirty="0" smtClean="0"/>
                  <a:t>Activity</a:t>
                </a:r>
                <a:r>
                  <a:rPr lang="en-CA" baseline="0" dirty="0" smtClean="0"/>
                  <a:t> Voxel 1</a:t>
                </a:r>
                <a:endParaRPr lang="en-C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5387776"/>
        <c:crosses val="autoZero"/>
        <c:crossBetween val="midCat"/>
      </c:valAx>
      <c:valAx>
        <c:axId val="538777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CA" dirty="0" smtClean="0"/>
                  <a:t>Activity Voxel 2</a:t>
                </a:r>
                <a:endParaRPr lang="en-CA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471795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3A9B6-9138-4FFC-AA64-A0153DF2D180}" type="datetimeFigureOut">
              <a:rPr lang="de-DE" smtClean="0"/>
              <a:pPr/>
              <a:t>16.08.2013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ECAAF8-28CC-4C2E-BE54-0ECF9569EF60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43722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Neurons</a:t>
            </a:r>
            <a:r>
              <a:rPr lang="en-CA" baseline="0" dirty="0" smtClean="0"/>
              <a:t> which are close together in visual cortex respond to the same location in the visual field. This creates a </a:t>
            </a:r>
            <a:r>
              <a:rPr lang="en-CA" baseline="0" dirty="0" err="1" smtClean="0"/>
              <a:t>retinotopic</a:t>
            </a:r>
            <a:r>
              <a:rPr lang="en-CA" baseline="0" dirty="0" smtClean="0"/>
              <a:t> map on the cortex, with locations in the center of the visual field have an inflated representation on the brain like a blown up balloon.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56328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Compare</a:t>
            </a:r>
            <a:r>
              <a:rPr lang="de-DE" dirty="0" smtClean="0"/>
              <a:t> Image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Reconstructions</a:t>
            </a:r>
            <a:r>
              <a:rPr lang="de-DE" baseline="0" dirty="0" smtClean="0"/>
              <a:t> after </a:t>
            </a:r>
            <a:r>
              <a:rPr lang="de-DE" baseline="0" dirty="0" err="1" smtClean="0"/>
              <a:t>training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algorithm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hemisphere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only</a:t>
            </a:r>
            <a:r>
              <a:rPr lang="de-DE" baseline="0" dirty="0" smtClean="0"/>
              <a:t>.</a:t>
            </a:r>
            <a:br>
              <a:rPr lang="de-DE" baseline="0" dirty="0" smtClean="0"/>
            </a:br>
            <a:r>
              <a:rPr lang="de-DE" baseline="0" dirty="0" err="1" smtClean="0"/>
              <a:t>Assumption</a:t>
            </a:r>
            <a:r>
              <a:rPr lang="de-DE" baseline="0" dirty="0" smtClean="0"/>
              <a:t>: RH -&gt;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reconstruction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imagepart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versa</a:t>
            </a:r>
            <a:r>
              <a:rPr lang="de-DE" baseline="0" dirty="0" smtClean="0"/>
              <a:t>.</a:t>
            </a:r>
            <a:br>
              <a:rPr lang="de-DE" baseline="0" dirty="0" smtClean="0"/>
            </a:b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center</a:t>
            </a:r>
            <a:r>
              <a:rPr lang="de-DE" baseline="0" dirty="0" smtClean="0"/>
              <a:t> (</a:t>
            </a:r>
            <a:r>
              <a:rPr lang="de-DE" baseline="0" dirty="0" err="1" smtClean="0"/>
              <a:t>assumably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fovea</a:t>
            </a:r>
            <a:r>
              <a:rPr lang="de-DE" baseline="0" dirty="0" smtClean="0"/>
              <a:t>). </a:t>
            </a:r>
            <a:r>
              <a:rPr lang="de-DE" baseline="0" dirty="0" err="1" smtClean="0"/>
              <a:t>No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difference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left</a:t>
            </a:r>
            <a:r>
              <a:rPr lang="de-DE" baseline="0" dirty="0" smtClean="0"/>
              <a:t>/</a:t>
            </a:r>
            <a:r>
              <a:rPr lang="de-DE" baseline="0" dirty="0" err="1" smtClean="0"/>
              <a:t>right</a:t>
            </a:r>
            <a:endParaRPr lang="de-DE" baseline="0" dirty="0" smtClean="0"/>
          </a:p>
          <a:p>
            <a:r>
              <a:rPr lang="de-DE" baseline="0" dirty="0" smtClean="0"/>
              <a:t>Low </a:t>
            </a:r>
            <a:r>
              <a:rPr lang="de-DE" baseline="0" dirty="0" err="1" smtClean="0"/>
              <a:t>accuracy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expected</a:t>
            </a:r>
            <a:r>
              <a:rPr lang="de-DE" baseline="0" dirty="0" smtClean="0"/>
              <a:t>, </a:t>
            </a:r>
            <a:r>
              <a:rPr lang="de-DE" baseline="0" dirty="0" err="1" smtClean="0"/>
              <a:t>because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neurons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represent</a:t>
            </a:r>
            <a:r>
              <a:rPr lang="de-DE" baseline="0" dirty="0" smtClean="0"/>
              <a:t> larger </a:t>
            </a:r>
            <a:r>
              <a:rPr lang="de-DE" baseline="0" dirty="0" err="1" smtClean="0"/>
              <a:t>areas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field</a:t>
            </a:r>
            <a:r>
              <a:rPr lang="de-DE" baseline="0" dirty="0" smtClean="0"/>
              <a:t>.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go</a:t>
            </a:r>
            <a:r>
              <a:rPr lang="de-DE" baseline="0" dirty="0" smtClean="0"/>
              <a:t> down in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pathway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After </a:t>
            </a:r>
            <a:r>
              <a:rPr lang="de-DE" dirty="0" err="1" smtClean="0"/>
              <a:t>training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left</a:t>
            </a:r>
            <a:r>
              <a:rPr lang="de-DE" dirty="0" smtClean="0"/>
              <a:t> </a:t>
            </a:r>
            <a:r>
              <a:rPr lang="de-DE" dirty="0" err="1" smtClean="0"/>
              <a:t>hemisphere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image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well </a:t>
            </a:r>
            <a:r>
              <a:rPr lang="de-DE" baseline="0" dirty="0" err="1" smtClean="0"/>
              <a:t>better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reconstructed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vice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versa</a:t>
            </a:r>
            <a:r>
              <a:rPr lang="de-DE" baseline="0" dirty="0" smtClean="0"/>
              <a:t>. But </a:t>
            </a:r>
            <a:r>
              <a:rPr lang="de-DE" baseline="0" dirty="0" err="1" smtClean="0"/>
              <a:t>now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also find well </a:t>
            </a:r>
            <a:r>
              <a:rPr lang="de-DE" baseline="0" dirty="0" err="1" smtClean="0"/>
              <a:t>reconstructed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pixels</a:t>
            </a:r>
            <a:r>
              <a:rPr lang="de-DE" baseline="0" dirty="0" smtClean="0"/>
              <a:t> from </a:t>
            </a:r>
            <a:r>
              <a:rPr lang="de-DE" baseline="0" dirty="0" err="1" smtClean="0"/>
              <a:t>ipsilateral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activity</a:t>
            </a:r>
            <a:r>
              <a:rPr lang="de-DE" baseline="0" dirty="0" smtClean="0"/>
              <a:t>.</a:t>
            </a:r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discussed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several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possibilites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might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case</a:t>
            </a:r>
            <a:r>
              <a:rPr lang="de-DE" baseline="0" dirty="0" smtClean="0"/>
              <a:t>:</a:t>
            </a:r>
          </a:p>
          <a:p>
            <a:pPr>
              <a:buFontTx/>
              <a:buChar char="-"/>
            </a:pPr>
            <a:r>
              <a:rPr lang="de-DE" baseline="0" dirty="0" smtClean="0"/>
              <a:t>Lack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control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visual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gaze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experiment</a:t>
            </a:r>
            <a:endParaRPr lang="de-DE" baseline="0" dirty="0" smtClean="0"/>
          </a:p>
          <a:p>
            <a:pPr>
              <a:buFontTx/>
              <a:buNone/>
            </a:pPr>
            <a:r>
              <a:rPr lang="de-DE" baseline="0" dirty="0" smtClean="0"/>
              <a:t>- Other </a:t>
            </a:r>
            <a:r>
              <a:rPr lang="de-DE" baseline="0" dirty="0" err="1" smtClean="0"/>
              <a:t>low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level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features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coded</a:t>
            </a:r>
            <a:r>
              <a:rPr lang="de-DE" baseline="0" dirty="0" smtClean="0"/>
              <a:t> in V1 such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orientation</a:t>
            </a:r>
            <a:endParaRPr lang="de-DE" baseline="0" dirty="0" smtClean="0"/>
          </a:p>
          <a:p>
            <a:pPr>
              <a:buFontTx/>
              <a:buChar char="-"/>
            </a:pPr>
            <a:r>
              <a:rPr lang="de-DE" baseline="0" dirty="0" err="1" smtClean="0"/>
              <a:t>Voxel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Correlations</a:t>
            </a:r>
            <a:r>
              <a:rPr lang="de-DE" baseline="0" dirty="0" smtClean="0"/>
              <a:t> (MVPA)</a:t>
            </a:r>
          </a:p>
          <a:p>
            <a:pPr>
              <a:buFontTx/>
              <a:buNone/>
            </a:pPr>
            <a:r>
              <a:rPr lang="de-DE" baseline="0" dirty="0" smtClean="0"/>
              <a:t>… but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couldnt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a final </a:t>
            </a:r>
            <a:r>
              <a:rPr lang="de-DE" baseline="0" dirty="0" err="1" smtClean="0"/>
              <a:t>explanation</a:t>
            </a:r>
            <a:r>
              <a:rPr lang="de-DE" baseline="0" dirty="0" smtClean="0"/>
              <a:t>. </a:t>
            </a:r>
          </a:p>
          <a:p>
            <a:pPr>
              <a:buFontTx/>
              <a:buNone/>
            </a:pPr>
            <a:r>
              <a:rPr lang="de-DE" baseline="0" dirty="0" smtClean="0"/>
              <a:t>…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didnt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up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further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analysis</a:t>
            </a:r>
            <a:r>
              <a:rPr lang="de-DE" baseline="0" dirty="0" smtClean="0"/>
              <a:t>. 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If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time </a:t>
            </a:r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would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liked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trained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weights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one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hemisphere</a:t>
            </a:r>
            <a:r>
              <a:rPr lang="de-DE" baseline="0" dirty="0" smtClean="0"/>
              <a:t> on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voxeldata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hemisphere</a:t>
            </a:r>
            <a:r>
              <a:rPr lang="de-DE" baseline="0" smtClean="0"/>
              <a:t>  </a:t>
            </a:r>
            <a:r>
              <a:rPr lang="de-DE" smtClean="0"/>
              <a:t>(</a:t>
            </a:r>
            <a:r>
              <a:rPr lang="de-DE" dirty="0" smtClean="0"/>
              <a:t>The </a:t>
            </a:r>
            <a:r>
              <a:rPr lang="de-DE" dirty="0" err="1" smtClean="0"/>
              <a:t>scientific</a:t>
            </a:r>
            <a:r>
              <a:rPr lang="de-DE" dirty="0" smtClean="0"/>
              <a:t> </a:t>
            </a:r>
            <a:r>
              <a:rPr lang="de-DE" dirty="0" err="1" smtClean="0"/>
              <a:t>question</a:t>
            </a:r>
            <a:r>
              <a:rPr lang="de-DE" dirty="0" smtClean="0"/>
              <a:t>:</a:t>
            </a:r>
            <a:r>
              <a:rPr lang="de-DE" baseline="0" dirty="0" smtClean="0"/>
              <a:t> </a:t>
            </a:r>
            <a:r>
              <a:rPr lang="de-DE" baseline="0" dirty="0" err="1" smtClean="0"/>
              <a:t>how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symmetric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retinotopic </a:t>
            </a:r>
            <a:r>
              <a:rPr lang="de-DE" baseline="0" dirty="0" err="1" smtClean="0"/>
              <a:t>maps</a:t>
            </a:r>
            <a:r>
              <a:rPr lang="de-DE" baseline="0" dirty="0" smtClean="0"/>
              <a:t>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In</a:t>
            </a:r>
            <a:r>
              <a:rPr lang="en-CA" baseline="0" dirty="0" smtClean="0"/>
              <a:t> 2008 </a:t>
            </a:r>
            <a:r>
              <a:rPr lang="en-CA" baseline="0" dirty="0" err="1" smtClean="0"/>
              <a:t>Miyawaki</a:t>
            </a:r>
            <a:r>
              <a:rPr lang="en-CA" baseline="0" dirty="0" smtClean="0"/>
              <a:t> and colleagues made headlines and the front page of Neuron when they used the </a:t>
            </a:r>
            <a:r>
              <a:rPr lang="en-CA" baseline="0" dirty="0" err="1" smtClean="0"/>
              <a:t>retinotopy</a:t>
            </a:r>
            <a:r>
              <a:rPr lang="en-CA" baseline="0" dirty="0" smtClean="0"/>
              <a:t> of the visual cortex and activity in an fMRI scanner to reconstruct the images that people saw from their brain activity.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9697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 smtClean="0"/>
              <a:t>Their</a:t>
            </a:r>
            <a:r>
              <a:rPr lang="en-CA" baseline="0" dirty="0" smtClean="0"/>
              <a:t> experiment consisted of two phases, in the first a random array of pixels which were white and black on a 10 by 10 grid were shown. Afterwards brain activity here is used to train classifiers.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Then actual objects are shown on the same grid, and brain activity here is used only to test the classifier’s accuracy. </a:t>
            </a:r>
          </a:p>
          <a:p>
            <a:endParaRPr lang="en-CA" baseline="0" dirty="0" smtClean="0"/>
          </a:p>
          <a:p>
            <a:r>
              <a:rPr lang="en-CA" baseline="0" dirty="0" smtClean="0"/>
              <a:t>Here you can see the reconstruction letter by letter of the word neuron.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203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aseline="0" dirty="0" smtClean="0"/>
              <a:t>Most Trivial way to classify is to consider each brain voxel individually</a:t>
            </a:r>
          </a:p>
          <a:p>
            <a:endParaRPr lang="de-DE" baseline="0" dirty="0" smtClean="0"/>
          </a:p>
          <a:p>
            <a:r>
              <a:rPr lang="de-DE" baseline="0" dirty="0" smtClean="0"/>
              <a:t>Can a certain pattern of brain activity be indicitive of whether a pixel was black or white?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A0A6-9829-43F4-8B56-711A88A6DCD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2401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Participants</a:t>
            </a:r>
            <a:r>
              <a:rPr lang="de-DE" baseline="0" dirty="0" smtClean="0"/>
              <a:t> shown 10*10 grid of pixels, obtain an fMRI signal</a:t>
            </a:r>
          </a:p>
          <a:p>
            <a:r>
              <a:rPr lang="de-DE" baseline="0" dirty="0" smtClean="0"/>
              <a:t>Can a certain pattern of brain activity be indicitive of whether a pixel was black or white?</a:t>
            </a:r>
          </a:p>
          <a:p>
            <a:endParaRPr lang="de-DE" baseline="0" dirty="0" smtClean="0"/>
          </a:p>
          <a:p>
            <a:r>
              <a:rPr lang="de-DE" baseline="0" dirty="0" smtClean="0"/>
              <a:t>Decoder tries to see how certain groups of voxels correlate with pixel</a:t>
            </a:r>
          </a:p>
          <a:p>
            <a:r>
              <a:rPr lang="de-DE" baseline="0" dirty="0" smtClean="0"/>
              <a:t>1*1:</a:t>
            </a:r>
          </a:p>
          <a:p>
            <a:r>
              <a:rPr lang="de-DE" baseline="0" dirty="0" smtClean="0"/>
              <a:t>1*2: picks up vertical contrast</a:t>
            </a:r>
          </a:p>
          <a:p>
            <a:r>
              <a:rPr lang="de-DE" baseline="0" dirty="0" smtClean="0"/>
              <a:t>2*1: picks up horizontal contrast</a:t>
            </a:r>
          </a:p>
          <a:p>
            <a:r>
              <a:rPr lang="de-DE" baseline="0" dirty="0" smtClean="0"/>
              <a:t>2*2: corners/edges</a:t>
            </a:r>
          </a:p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ECAAF8-28CC-4C2E-BE54-0ECF9569EF60}" type="slidenum">
              <a:rPr lang="de-DE" smtClean="0"/>
              <a:pPr/>
              <a:t>8</a:t>
            </a:fld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 part project</a:t>
            </a:r>
          </a:p>
          <a:p>
            <a:pPr marL="228600" indent="-228600">
              <a:buAutoNum type="arabicParenR"/>
            </a:pPr>
            <a:r>
              <a:rPr lang="en-US" baseline="0" dirty="0" smtClean="0"/>
              <a:t>Data analysis</a:t>
            </a:r>
          </a:p>
          <a:p>
            <a:pPr marL="228600" indent="-228600">
              <a:buAutoNum type="arabicParenR"/>
            </a:pP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Inspiration:</a:t>
            </a:r>
          </a:p>
          <a:p>
            <a:r>
              <a:rPr lang="en-US" dirty="0" err="1" smtClean="0"/>
              <a:t>Retinotopically</a:t>
            </a:r>
            <a:r>
              <a:rPr lang="en-US" dirty="0" smtClean="0"/>
              <a:t>, all visual info</a:t>
            </a:r>
            <a:r>
              <a:rPr lang="en-US" baseline="0" dirty="0" smtClean="0"/>
              <a:t> goes to contralateral side of head. We thought at larger visual receptive fields (higher visual cortex), we might pick up some of the </a:t>
            </a:r>
            <a:r>
              <a:rPr lang="en-US" baseline="0" dirty="0" err="1" smtClean="0"/>
              <a:t>ipsilateral</a:t>
            </a:r>
            <a:r>
              <a:rPr lang="en-US" baseline="0" dirty="0" smtClean="0"/>
              <a:t> receptive field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A0A6-9829-43F4-8B56-711A88A6DCD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8362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talk about firing</a:t>
            </a:r>
            <a:r>
              <a:rPr lang="en-US" baseline="0" dirty="0" smtClean="0"/>
              <a:t> rates of neurons, measured over an interval</a:t>
            </a:r>
          </a:p>
          <a:p>
            <a:r>
              <a:rPr lang="en-US" baseline="0" dirty="0" smtClean="0"/>
              <a:t>Do the individual spikes carry information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Looking for new classification methodologies that weren’t previously tried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A0A6-9829-43F4-8B56-711A88A6DCD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728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A0A6-9829-43F4-8B56-711A88A6DCD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827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Input (1467),</a:t>
            </a:r>
            <a:r>
              <a:rPr lang="en-US" baseline="0" dirty="0" smtClean="0"/>
              <a:t> hidden, output(1)</a:t>
            </a:r>
          </a:p>
          <a:p>
            <a:r>
              <a:rPr lang="en-US" baseline="0" dirty="0" smtClean="0"/>
              <a:t>Feed-forward connections</a:t>
            </a:r>
          </a:p>
          <a:p>
            <a:endParaRPr lang="en-US" dirty="0" smtClean="0"/>
          </a:p>
          <a:p>
            <a:r>
              <a:rPr lang="en-US" dirty="0" smtClean="0"/>
              <a:t>Tested</a:t>
            </a:r>
            <a:r>
              <a:rPr lang="en-US" baseline="0" dirty="0" smtClean="0"/>
              <a:t> on 2 layers since we have a linear problem</a:t>
            </a:r>
            <a:endParaRPr lang="en-US" dirty="0" smtClean="0"/>
          </a:p>
          <a:p>
            <a:r>
              <a:rPr lang="en-US" dirty="0" smtClean="0"/>
              <a:t>3 layers: ability</a:t>
            </a:r>
            <a:r>
              <a:rPr lang="en-US" baseline="0" dirty="0" smtClean="0"/>
              <a:t> to learn non-</a:t>
            </a:r>
            <a:r>
              <a:rPr lang="en-US" baseline="0" dirty="0" err="1" smtClean="0"/>
              <a:t>linearities</a:t>
            </a:r>
            <a:endParaRPr lang="en-US" baseline="0" dirty="0" smtClean="0"/>
          </a:p>
          <a:p>
            <a:r>
              <a:rPr lang="en-US" dirty="0" smtClean="0"/>
              <a:t>Normalize voxel</a:t>
            </a:r>
            <a:r>
              <a:rPr lang="en-US" baseline="0" dirty="0" smtClean="0"/>
              <a:t> data, round to nearest tenth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CBA0A6-9829-43F4-8B56-711A88A6DCD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98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E9E88-6088-4259-921C-57F9DDE4A6D2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F56E0-72B2-44B8-8666-E9078EC827E8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E420F-A67C-4F0F-BC83-FADE49273969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CoSMo</a:t>
            </a:r>
            <a:r>
              <a:rPr lang="de-DE" dirty="0" smtClean="0"/>
              <a:t>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53BC4-901B-4531-A2B0-684F228997D7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0C5AA2-FCFA-4D3D-9A2C-71489CCA66A7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86FD69-2A4F-41C9-A92E-95CC8E821C57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A6468-781D-4875-AA82-DB9B5C6D8255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1E4B6-B545-4474-85AA-FCD25073FAE2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3C2422-8C4B-493E-BBF1-E318398A9E06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1D970-8F81-4C80-BC0D-A9CCD25957DE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C4041D-0D67-4E65-BBA6-A80634365948}" type="datetime1">
              <a:rPr lang="de-DE" smtClean="0"/>
              <a:pPr/>
              <a:t>16.08.2013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smtClean="0"/>
              <a:t>CoSMo 2013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AA497-84B4-4278-B3B4-31A0176E6643}" type="slidenum">
              <a:rPr lang="de-DE" smtClean="0"/>
              <a:pPr/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png"/><Relationship Id="rId7" Type="http://schemas.openxmlformats.org/officeDocument/2006/relationships/image" Target="../media/image20.jpeg"/><Relationship Id="rId12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pn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daY7uO0eft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/>
          <a:p>
            <a:r>
              <a:rPr lang="de-DE" sz="2400" dirty="0" err="1" smtClean="0">
                <a:solidFill>
                  <a:srgbClr val="33CC33"/>
                </a:solidFill>
              </a:rPr>
              <a:t>Gaurav</a:t>
            </a:r>
            <a:r>
              <a:rPr lang="de-DE" sz="2400" dirty="0" smtClean="0">
                <a:solidFill>
                  <a:srgbClr val="33CC33"/>
                </a:solidFill>
              </a:rPr>
              <a:t> </a:t>
            </a:r>
            <a:r>
              <a:rPr lang="de-DE" sz="2400" dirty="0" err="1" smtClean="0">
                <a:solidFill>
                  <a:srgbClr val="33CC33"/>
                </a:solidFill>
              </a:rPr>
              <a:t>Aggarwal</a:t>
            </a:r>
            <a:r>
              <a:rPr lang="de-DE" sz="2400" dirty="0" smtClean="0">
                <a:solidFill>
                  <a:srgbClr val="33CC33"/>
                </a:solidFill>
              </a:rPr>
              <a:t>, Mark Shaw, Christian Wolf</a:t>
            </a:r>
            <a:endParaRPr lang="de-DE" sz="2400" dirty="0">
              <a:solidFill>
                <a:srgbClr val="33CC33"/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5228" y="3212976"/>
            <a:ext cx="5278900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395536" y="18864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dirty="0" smtClean="0">
                <a:solidFill>
                  <a:srgbClr val="33CC33"/>
                </a:solidFill>
              </a:rPr>
              <a:t>Image </a:t>
            </a:r>
            <a:r>
              <a:rPr lang="de-DE" sz="4800" dirty="0" err="1" smtClean="0">
                <a:solidFill>
                  <a:srgbClr val="33CC33"/>
                </a:solidFill>
              </a:rPr>
              <a:t>Reconstruction</a:t>
            </a:r>
            <a:r>
              <a:rPr lang="de-DE" sz="4800" dirty="0" smtClean="0">
                <a:solidFill>
                  <a:srgbClr val="33CC33"/>
                </a:solidFill>
              </a:rPr>
              <a:t> </a:t>
            </a:r>
            <a:r>
              <a:rPr lang="de-DE" sz="4800" dirty="0" err="1" smtClean="0">
                <a:solidFill>
                  <a:srgbClr val="33CC33"/>
                </a:solidFill>
              </a:rPr>
              <a:t>from</a:t>
            </a:r>
            <a:r>
              <a:rPr lang="de-DE" sz="4800" dirty="0" smtClean="0">
                <a:solidFill>
                  <a:srgbClr val="33CC33"/>
                </a:solidFill>
              </a:rPr>
              <a:t> Human Brain </a:t>
            </a:r>
            <a:r>
              <a:rPr lang="de-DE" sz="4800" dirty="0" err="1" smtClean="0">
                <a:solidFill>
                  <a:srgbClr val="33CC33"/>
                </a:solidFill>
              </a:rPr>
              <a:t>Activity</a:t>
            </a:r>
            <a:endParaRPr lang="de-DE" sz="4800" dirty="0">
              <a:solidFill>
                <a:srgbClr val="33CC3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Spiking Neural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Information is encoded in spike timing</a:t>
            </a:r>
            <a:endParaRPr lang="en-US" dirty="0"/>
          </a:p>
        </p:txBody>
      </p:sp>
      <p:pic>
        <p:nvPicPr>
          <p:cNvPr id="1026" name="Picture 2" descr="C:\Users\Blohm\Desktop\spike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171700"/>
            <a:ext cx="5334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015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Remote Supervised Learning (</a:t>
            </a:r>
            <a:r>
              <a:rPr lang="en-US" dirty="0" err="1" smtClean="0"/>
              <a:t>ReSuMe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Spike Time Dependent Plasticity (STDP) </a:t>
            </a:r>
            <a:r>
              <a:rPr lang="en-US" dirty="0" err="1" smtClean="0"/>
              <a:t>Hebbian</a:t>
            </a:r>
            <a:r>
              <a:rPr lang="en-US" dirty="0" smtClean="0"/>
              <a:t> learning rule</a:t>
            </a:r>
          </a:p>
          <a:p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3843144"/>
            <a:ext cx="9220200" cy="1297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0720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 Architecture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Time Encoding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75" y="1447800"/>
            <a:ext cx="5800725" cy="263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295400" y="5638800"/>
            <a:ext cx="655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143000" y="5181600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	0.2	0.4	0.6	0.8	1	Voxel Data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43000" y="5726668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50 us	70 us	90 us	110 us	130 us	150 us	Time Value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295400" y="5562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209800" y="5562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124200" y="5562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038600" y="5562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029200" y="5562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867400" y="5562600"/>
            <a:ext cx="0" cy="152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914400" y="1981200"/>
            <a:ext cx="7315200" cy="990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7467600" y="3316069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1497 neurons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1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Reconstructions</a:t>
            </a:r>
            <a:r>
              <a:rPr lang="de-DE" dirty="0" smtClean="0"/>
              <a:t>:</a:t>
            </a:r>
            <a:br>
              <a:rPr lang="de-DE" dirty="0" smtClean="0"/>
            </a:b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13</a:t>
            </a:fld>
            <a:endParaRPr lang="de-DE"/>
          </a:p>
        </p:txBody>
      </p:sp>
      <p:pic>
        <p:nvPicPr>
          <p:cNvPr id="4100" name="Picture 4" descr="C:\Users\Wolf\Desktop\Cosmo\project\Results\x_1x1_V1_noCV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4509120"/>
            <a:ext cx="1308161" cy="1296144"/>
          </a:xfrm>
          <a:prstGeom prst="rect">
            <a:avLst/>
          </a:prstGeom>
          <a:noFill/>
        </p:spPr>
      </p:pic>
      <p:pic>
        <p:nvPicPr>
          <p:cNvPr id="4101" name="Picture 5" descr="C:\Users\Wolf\Desktop\Cosmo\project\Results\x_stimulu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581128"/>
            <a:ext cx="1368152" cy="1345379"/>
          </a:xfrm>
          <a:prstGeom prst="rect">
            <a:avLst/>
          </a:prstGeom>
          <a:noFill/>
        </p:spPr>
      </p:pic>
      <p:sp>
        <p:nvSpPr>
          <p:cNvPr id="15" name="Textfeld 14"/>
          <p:cNvSpPr txBox="1"/>
          <p:nvPr/>
        </p:nvSpPr>
        <p:spPr>
          <a:xfrm>
            <a:off x="467544" y="2247255"/>
            <a:ext cx="144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Stimulus</a:t>
            </a:r>
            <a:endParaRPr lang="de-DE" sz="2400" b="1" dirty="0"/>
          </a:p>
        </p:txBody>
      </p:sp>
      <p:sp>
        <p:nvSpPr>
          <p:cNvPr id="18" name="Textfeld 17"/>
          <p:cNvSpPr txBox="1"/>
          <p:nvPr/>
        </p:nvSpPr>
        <p:spPr>
          <a:xfrm>
            <a:off x="3851920" y="2204864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1x1, V1</a:t>
            </a:r>
            <a:endParaRPr lang="de-DE" sz="2400" b="1" dirty="0"/>
          </a:p>
        </p:txBody>
      </p:sp>
      <p:sp>
        <p:nvSpPr>
          <p:cNvPr id="20" name="Textfeld 19"/>
          <p:cNvSpPr txBox="1"/>
          <p:nvPr/>
        </p:nvSpPr>
        <p:spPr>
          <a:xfrm>
            <a:off x="1835696" y="1949931"/>
            <a:ext cx="20162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All </a:t>
            </a:r>
            <a:r>
              <a:rPr lang="de-DE" sz="2400" b="1" dirty="0" err="1" smtClean="0"/>
              <a:t>decoders</a:t>
            </a:r>
            <a:r>
              <a:rPr lang="de-DE" sz="2400" b="1" dirty="0" smtClean="0"/>
              <a:t>, V1,V2</a:t>
            </a:r>
            <a:endParaRPr lang="de-DE" sz="2400" b="1" dirty="0"/>
          </a:p>
        </p:txBody>
      </p:sp>
      <p:pic>
        <p:nvPicPr>
          <p:cNvPr id="2050" name="Picture 2" descr="C:\Users\Wolf\Desktop\Cosmo\project\MATLAB FILES\Pictures\Reconstructions\frame_stimul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924944"/>
            <a:ext cx="1272679" cy="1272679"/>
          </a:xfrm>
          <a:prstGeom prst="rect">
            <a:avLst/>
          </a:prstGeom>
          <a:noFill/>
        </p:spPr>
      </p:pic>
      <p:pic>
        <p:nvPicPr>
          <p:cNvPr id="2051" name="Picture 3" descr="C:\Users\Wolf\Desktop\Cosmo\project\MATLAB FILES\Pictures\Reconstructions\x_recon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95736" y="4509120"/>
            <a:ext cx="1296144" cy="1373913"/>
          </a:xfrm>
          <a:prstGeom prst="rect">
            <a:avLst/>
          </a:prstGeom>
          <a:noFill/>
        </p:spPr>
      </p:pic>
      <p:pic>
        <p:nvPicPr>
          <p:cNvPr id="2053" name="Picture 5" descr="C:\Users\Wolf\Desktop\Cosmo\project\MATLAB FILES\Pictures\Reconstructions\frame_reco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924944"/>
            <a:ext cx="1296144" cy="1296144"/>
          </a:xfrm>
          <a:prstGeom prst="rect">
            <a:avLst/>
          </a:prstGeom>
          <a:noFill/>
        </p:spPr>
      </p:pic>
      <p:pic>
        <p:nvPicPr>
          <p:cNvPr id="2054" name="Picture 6" descr="C:\Users\Wolf\Desktop\Cosmo\project\MATLAB FILES\Pictures\Reconstructions\frame_recon_v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912" y="2924944"/>
            <a:ext cx="1219982" cy="1243903"/>
          </a:xfrm>
          <a:prstGeom prst="rect">
            <a:avLst/>
          </a:prstGeom>
          <a:noFill/>
        </p:spPr>
      </p:pic>
      <p:pic>
        <p:nvPicPr>
          <p:cNvPr id="2056" name="Picture 8" descr="C:\Users\Wolf\Desktop\Cosmo\project\MATLAB FILES\Pictures\Reconstructions\frame_recon_v1_LH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08104" y="2924944"/>
            <a:ext cx="1246292" cy="1296144"/>
          </a:xfrm>
          <a:prstGeom prst="rect">
            <a:avLst/>
          </a:prstGeom>
          <a:noFill/>
        </p:spPr>
      </p:pic>
      <p:pic>
        <p:nvPicPr>
          <p:cNvPr id="2057" name="Picture 9" descr="C:\Users\Wolf\Desktop\Cosmo\project\MATLAB FILES\Pictures\Reconstructions\frame_recon_v1_R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164288" y="2924944"/>
            <a:ext cx="1271688" cy="1296144"/>
          </a:xfrm>
          <a:prstGeom prst="rect">
            <a:avLst/>
          </a:prstGeom>
          <a:noFill/>
        </p:spPr>
      </p:pic>
      <p:pic>
        <p:nvPicPr>
          <p:cNvPr id="2058" name="Picture 10" descr="C:\Users\Wolf\Desktop\Cosmo\project\MATLAB FILES\Pictures\Reconstructions\x_recon_v1_LH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436096" y="4581128"/>
            <a:ext cx="1320600" cy="1296144"/>
          </a:xfrm>
          <a:prstGeom prst="rect">
            <a:avLst/>
          </a:prstGeom>
          <a:noFill/>
        </p:spPr>
      </p:pic>
      <p:pic>
        <p:nvPicPr>
          <p:cNvPr id="2059" name="Picture 11" descr="C:\Users\Wolf\Desktop\Cosmo\project\MATLAB FILES\Pictures\Reconstructions\x_recon_v1_RH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092280" y="4581128"/>
            <a:ext cx="1321070" cy="1296144"/>
          </a:xfrm>
          <a:prstGeom prst="rect">
            <a:avLst/>
          </a:prstGeom>
          <a:noFill/>
        </p:spPr>
      </p:pic>
      <p:sp>
        <p:nvSpPr>
          <p:cNvPr id="30" name="Textfeld 29"/>
          <p:cNvSpPr txBox="1"/>
          <p:nvPr/>
        </p:nvSpPr>
        <p:spPr>
          <a:xfrm>
            <a:off x="5364088" y="22048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1x1, V1-LH</a:t>
            </a:r>
            <a:endParaRPr lang="de-DE" sz="2400" b="1" dirty="0"/>
          </a:p>
        </p:txBody>
      </p:sp>
      <p:sp>
        <p:nvSpPr>
          <p:cNvPr id="31" name="Textfeld 30"/>
          <p:cNvSpPr txBox="1"/>
          <p:nvPr/>
        </p:nvSpPr>
        <p:spPr>
          <a:xfrm>
            <a:off x="6948264" y="2204864"/>
            <a:ext cx="15841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1x1, V1-RH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116351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/>
      <p:bldP spid="20" grpId="0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Accuracy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1x1 Decoder (V1)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14</a:t>
            </a:fld>
            <a:endParaRPr lang="de-DE"/>
          </a:p>
        </p:txBody>
      </p:sp>
      <p:grpSp>
        <p:nvGrpSpPr>
          <p:cNvPr id="7" name="Gruppieren 6"/>
          <p:cNvGrpSpPr/>
          <p:nvPr/>
        </p:nvGrpSpPr>
        <p:grpSpPr>
          <a:xfrm>
            <a:off x="2267744" y="2204864"/>
            <a:ext cx="4680520" cy="4192966"/>
            <a:chOff x="251520" y="2132856"/>
            <a:chExt cx="4680520" cy="4192966"/>
          </a:xfrm>
        </p:grpSpPr>
        <p:pic>
          <p:nvPicPr>
            <p:cNvPr id="8" name="Picture 5" descr="C:\Users\Wolf\Desktop\Cosmo\project\MATLAB FILES\Pictures\V1_1x1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51520" y="2132856"/>
              <a:ext cx="4680520" cy="4192966"/>
            </a:xfrm>
            <a:prstGeom prst="rect">
              <a:avLst/>
            </a:prstGeom>
            <a:noFill/>
          </p:spPr>
        </p:pic>
        <p:sp>
          <p:nvSpPr>
            <p:cNvPr id="9" name="Rechteck 8"/>
            <p:cNvSpPr/>
            <p:nvPr/>
          </p:nvSpPr>
          <p:spPr>
            <a:xfrm>
              <a:off x="395536" y="2132856"/>
              <a:ext cx="4032448" cy="21602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0" name="Textfeld 9"/>
          <p:cNvSpPr txBox="1"/>
          <p:nvPr/>
        </p:nvSpPr>
        <p:spPr>
          <a:xfrm>
            <a:off x="3275856" y="1484784"/>
            <a:ext cx="26883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% </a:t>
            </a:r>
            <a:r>
              <a:rPr lang="de-DE" sz="2400" b="1" dirty="0" err="1" smtClean="0"/>
              <a:t>Correct</a:t>
            </a:r>
            <a:r>
              <a:rPr lang="de-DE" sz="2400" b="1" dirty="0" smtClean="0"/>
              <a:t> </a:t>
            </a:r>
            <a:r>
              <a:rPr lang="de-DE" sz="2400" b="1" dirty="0" err="1" smtClean="0"/>
              <a:t>Classified</a:t>
            </a:r>
            <a:endParaRPr lang="de-DE" sz="2400" b="1" dirty="0" smtClean="0"/>
          </a:p>
          <a:p>
            <a:pPr algn="ctr"/>
            <a:r>
              <a:rPr lang="de-DE" sz="2400" b="1" dirty="0" smtClean="0"/>
              <a:t>V1 – 1x1 </a:t>
            </a:r>
            <a:r>
              <a:rPr lang="de-DE" sz="2400" b="1" dirty="0" err="1" smtClean="0"/>
              <a:t>decoder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2123728" y="2092786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0.25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477680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15</a:t>
            </a:fld>
            <a:endParaRPr lang="de-DE"/>
          </a:p>
        </p:txBody>
      </p:sp>
      <p:sp>
        <p:nvSpPr>
          <p:cNvPr id="7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Left</a:t>
            </a:r>
            <a:r>
              <a:rPr lang="de-DE" dirty="0" smtClean="0"/>
              <a:t> vs.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Hemisphere</a:t>
            </a:r>
            <a:r>
              <a:rPr lang="de-DE" dirty="0" smtClean="0"/>
              <a:t> – V3</a:t>
            </a:r>
            <a:endParaRPr lang="de-DE" dirty="0"/>
          </a:p>
        </p:txBody>
      </p:sp>
      <p:pic>
        <p:nvPicPr>
          <p:cNvPr id="6146" name="Picture 2" descr="C:\Users\Wolf\Desktop\Cosmo\project\MATLAB FILES\Pictures\V3LH_1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88840"/>
            <a:ext cx="4716016" cy="4297219"/>
          </a:xfrm>
          <a:prstGeom prst="rect">
            <a:avLst/>
          </a:prstGeom>
          <a:noFill/>
        </p:spPr>
      </p:pic>
      <p:pic>
        <p:nvPicPr>
          <p:cNvPr id="6147" name="Picture 3" descr="C:\Users\Wolf\Desktop\Cosmo\project\MATLAB FILES\Pictures\V3RH_1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575" y="1916832"/>
            <a:ext cx="4672905" cy="4275211"/>
          </a:xfrm>
          <a:prstGeom prst="rect">
            <a:avLst/>
          </a:prstGeom>
          <a:noFill/>
        </p:spPr>
      </p:pic>
      <p:sp>
        <p:nvSpPr>
          <p:cNvPr id="10" name="Rechteck 9"/>
          <p:cNvSpPr/>
          <p:nvPr/>
        </p:nvSpPr>
        <p:spPr>
          <a:xfrm>
            <a:off x="179512" y="1844824"/>
            <a:ext cx="7776864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403648" y="1556792"/>
            <a:ext cx="171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V3 – </a:t>
            </a:r>
            <a:r>
              <a:rPr lang="de-DE" sz="2400" b="1" dirty="0" err="1" smtClean="0"/>
              <a:t>Left</a:t>
            </a:r>
            <a:r>
              <a:rPr lang="de-DE" sz="2400" b="1" dirty="0" smtClean="0"/>
              <a:t> HS</a:t>
            </a:r>
            <a:endParaRPr lang="de-DE" sz="2400" b="1" dirty="0"/>
          </a:p>
        </p:txBody>
      </p:sp>
      <p:sp>
        <p:nvSpPr>
          <p:cNvPr id="12" name="Textfeld 11"/>
          <p:cNvSpPr txBox="1"/>
          <p:nvPr/>
        </p:nvSpPr>
        <p:spPr>
          <a:xfrm>
            <a:off x="5220072" y="1484784"/>
            <a:ext cx="18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V3 – </a:t>
            </a:r>
            <a:r>
              <a:rPr lang="de-DE" sz="2400" b="1" dirty="0" err="1" smtClean="0"/>
              <a:t>Right</a:t>
            </a:r>
            <a:r>
              <a:rPr lang="de-DE" sz="2400" b="1" dirty="0" smtClean="0"/>
              <a:t> HS</a:t>
            </a:r>
            <a:endParaRPr lang="de-DE" sz="2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107504" y="1876762"/>
            <a:ext cx="13452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0.44</a:t>
            </a:r>
            <a:endParaRPr lang="de-DE" sz="2000" dirty="0"/>
          </a:p>
        </p:txBody>
      </p:sp>
      <p:sp>
        <p:nvSpPr>
          <p:cNvPr id="14" name="Textfeld 13"/>
          <p:cNvSpPr txBox="1"/>
          <p:nvPr/>
        </p:nvSpPr>
        <p:spPr>
          <a:xfrm>
            <a:off x="4294056" y="1876762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0.46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4188717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16</a:t>
            </a:fld>
            <a:endParaRPr lang="de-DE"/>
          </a:p>
        </p:txBody>
      </p:sp>
      <p:pic>
        <p:nvPicPr>
          <p:cNvPr id="5122" name="Picture 2" descr="C:\Users\Wolf\Desktop\Cosmo\project\MATLAB FILES\Pictures\V2LH_1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7448" y="2132856"/>
            <a:ext cx="4348884" cy="3960440"/>
          </a:xfrm>
          <a:prstGeom prst="rect">
            <a:avLst/>
          </a:prstGeom>
          <a:noFill/>
        </p:spPr>
      </p:pic>
      <p:pic>
        <p:nvPicPr>
          <p:cNvPr id="5123" name="Picture 3" descr="C:\Users\Wolf\Desktop\Cosmo\project\MATLAB FILES\Pictures\V2RH_1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35880" y="2132856"/>
            <a:ext cx="4412584" cy="3960440"/>
          </a:xfrm>
          <a:prstGeom prst="rect">
            <a:avLst/>
          </a:prstGeom>
          <a:noFill/>
        </p:spPr>
      </p:pic>
      <p:sp>
        <p:nvSpPr>
          <p:cNvPr id="13" name="Rechteck 12"/>
          <p:cNvSpPr/>
          <p:nvPr/>
        </p:nvSpPr>
        <p:spPr>
          <a:xfrm>
            <a:off x="611560" y="2132856"/>
            <a:ext cx="7056784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683568" y="2020778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0.39</a:t>
            </a:r>
            <a:endParaRPr lang="de-DE" sz="2000" dirty="0"/>
          </a:p>
        </p:txBody>
      </p:sp>
      <p:sp>
        <p:nvSpPr>
          <p:cNvPr id="10" name="Textfeld 9"/>
          <p:cNvSpPr txBox="1"/>
          <p:nvPr/>
        </p:nvSpPr>
        <p:spPr>
          <a:xfrm>
            <a:off x="1671304" y="1668870"/>
            <a:ext cx="171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V2 – </a:t>
            </a:r>
            <a:r>
              <a:rPr lang="de-DE" sz="2400" b="1" dirty="0" err="1" smtClean="0"/>
              <a:t>Left</a:t>
            </a:r>
            <a:r>
              <a:rPr lang="de-DE" sz="2400" b="1" dirty="0" smtClean="0"/>
              <a:t> HS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4518629" y="1980708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0.42</a:t>
            </a:r>
            <a:endParaRPr lang="de-DE" sz="2000" dirty="0"/>
          </a:p>
        </p:txBody>
      </p:sp>
      <p:sp>
        <p:nvSpPr>
          <p:cNvPr id="12" name="Textfeld 11"/>
          <p:cNvSpPr txBox="1"/>
          <p:nvPr/>
        </p:nvSpPr>
        <p:spPr>
          <a:xfrm>
            <a:off x="5418522" y="1628800"/>
            <a:ext cx="18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V2 – </a:t>
            </a:r>
            <a:r>
              <a:rPr lang="de-DE" sz="2400" b="1" dirty="0" err="1" smtClean="0"/>
              <a:t>Right</a:t>
            </a:r>
            <a:r>
              <a:rPr lang="de-DE" sz="2400" b="1" dirty="0" smtClean="0"/>
              <a:t> HS</a:t>
            </a:r>
            <a:endParaRPr lang="de-DE" sz="2400" b="1" dirty="0"/>
          </a:p>
        </p:txBody>
      </p:sp>
      <p:sp>
        <p:nvSpPr>
          <p:cNvPr id="14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Left</a:t>
            </a:r>
            <a:r>
              <a:rPr lang="de-DE" dirty="0" smtClean="0"/>
              <a:t> vs.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Hemisphere</a:t>
            </a:r>
            <a:r>
              <a:rPr lang="de-DE" dirty="0" smtClean="0"/>
              <a:t> – V2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431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de-DE" dirty="0" err="1" smtClean="0"/>
              <a:t>Left</a:t>
            </a:r>
            <a:r>
              <a:rPr lang="de-DE" dirty="0" smtClean="0"/>
              <a:t> vs.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Hemisphere</a:t>
            </a:r>
            <a:r>
              <a:rPr lang="de-DE" dirty="0" smtClean="0"/>
              <a:t> – V1</a:t>
            </a:r>
            <a:endParaRPr lang="de-DE" dirty="0"/>
          </a:p>
        </p:txBody>
      </p:sp>
      <p:pic>
        <p:nvPicPr>
          <p:cNvPr id="4102" name="Picture 6" descr="C:\Users\Wolf\Desktop\Cosmo\project\MATLAB FILES\Pictures\V1LH_1x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916832"/>
            <a:ext cx="4484000" cy="4032448"/>
          </a:xfrm>
          <a:prstGeom prst="rect">
            <a:avLst/>
          </a:prstGeom>
          <a:noFill/>
        </p:spPr>
      </p:pic>
      <p:pic>
        <p:nvPicPr>
          <p:cNvPr id="4103" name="Picture 7" descr="C:\Users\Wolf\Desktop\Cosmo\project\MATLAB FILES\Pictures\V1RH_1x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944" y="1988840"/>
            <a:ext cx="4464496" cy="3962506"/>
          </a:xfrm>
          <a:prstGeom prst="rect">
            <a:avLst/>
          </a:prstGeom>
          <a:noFill/>
        </p:spPr>
      </p:pic>
      <p:sp>
        <p:nvSpPr>
          <p:cNvPr id="19" name="Rechteck 18"/>
          <p:cNvSpPr/>
          <p:nvPr/>
        </p:nvSpPr>
        <p:spPr>
          <a:xfrm>
            <a:off x="4283968" y="1804754"/>
            <a:ext cx="3240360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Rechteck 19"/>
          <p:cNvSpPr/>
          <p:nvPr/>
        </p:nvSpPr>
        <p:spPr>
          <a:xfrm>
            <a:off x="467544" y="1916832"/>
            <a:ext cx="3168352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>
            <a:off x="683568" y="1876762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0.29</a:t>
            </a:r>
            <a:endParaRPr lang="de-DE" sz="2000" dirty="0"/>
          </a:p>
        </p:txBody>
      </p:sp>
      <p:sp>
        <p:nvSpPr>
          <p:cNvPr id="18" name="Textfeld 17"/>
          <p:cNvSpPr txBox="1"/>
          <p:nvPr/>
        </p:nvSpPr>
        <p:spPr>
          <a:xfrm>
            <a:off x="4518629" y="1876762"/>
            <a:ext cx="1358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MSE = 0.22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1671304" y="1524854"/>
            <a:ext cx="1711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V1 – </a:t>
            </a:r>
            <a:r>
              <a:rPr lang="de-DE" sz="2400" b="1" dirty="0" err="1" smtClean="0"/>
              <a:t>Left</a:t>
            </a:r>
            <a:r>
              <a:rPr lang="de-DE" sz="2400" b="1" dirty="0" smtClean="0"/>
              <a:t> HS</a:t>
            </a:r>
            <a:endParaRPr lang="de-DE" sz="2400" b="1" dirty="0"/>
          </a:p>
        </p:txBody>
      </p:sp>
      <p:sp>
        <p:nvSpPr>
          <p:cNvPr id="22" name="Textfeld 21"/>
          <p:cNvSpPr txBox="1"/>
          <p:nvPr/>
        </p:nvSpPr>
        <p:spPr>
          <a:xfrm>
            <a:off x="5418522" y="1484784"/>
            <a:ext cx="18873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b="1" dirty="0" smtClean="0"/>
              <a:t>V1 – </a:t>
            </a:r>
            <a:r>
              <a:rPr lang="de-DE" sz="2400" b="1" dirty="0" err="1" smtClean="0"/>
              <a:t>Right</a:t>
            </a:r>
            <a:r>
              <a:rPr lang="de-DE" sz="2400" b="1" dirty="0" smtClean="0"/>
              <a:t> HS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1098192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1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Future </a:t>
            </a:r>
            <a:r>
              <a:rPr lang="de-DE" dirty="0" err="1" smtClean="0"/>
              <a:t>Directions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 err="1" smtClean="0"/>
              <a:t>Using</a:t>
            </a:r>
            <a:r>
              <a:rPr lang="de-DE" sz="2800" dirty="0" smtClean="0"/>
              <a:t> </a:t>
            </a:r>
            <a:r>
              <a:rPr lang="de-DE" sz="2800" dirty="0" err="1" smtClean="0"/>
              <a:t>trained</a:t>
            </a:r>
            <a:r>
              <a:rPr lang="de-DE" sz="2800" dirty="0" smtClean="0"/>
              <a:t> </a:t>
            </a:r>
            <a:r>
              <a:rPr lang="de-DE" sz="2800" dirty="0" err="1" smtClean="0"/>
              <a:t>Weights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right</a:t>
            </a:r>
            <a:r>
              <a:rPr lang="de-DE" sz="2800" dirty="0" smtClean="0"/>
              <a:t> </a:t>
            </a:r>
            <a:r>
              <a:rPr lang="de-DE" sz="2800" dirty="0" err="1" smtClean="0"/>
              <a:t>hemisphere</a:t>
            </a:r>
            <a:r>
              <a:rPr lang="de-DE" sz="2800" dirty="0" smtClean="0"/>
              <a:t> on </a:t>
            </a:r>
            <a:r>
              <a:rPr lang="de-DE" sz="2800" dirty="0" err="1" smtClean="0"/>
              <a:t>voxeldata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the</a:t>
            </a:r>
            <a:r>
              <a:rPr lang="de-DE" sz="2800" dirty="0" smtClean="0"/>
              <a:t> </a:t>
            </a:r>
            <a:r>
              <a:rPr lang="de-DE" sz="2800" dirty="0" err="1" smtClean="0"/>
              <a:t>left</a:t>
            </a:r>
            <a:r>
              <a:rPr lang="de-DE" sz="2800" dirty="0" smtClean="0"/>
              <a:t> </a:t>
            </a:r>
            <a:r>
              <a:rPr lang="de-DE" sz="2800" dirty="0" err="1" smtClean="0"/>
              <a:t>hemisphere</a:t>
            </a:r>
            <a:endParaRPr lang="de-DE" sz="2800" dirty="0" smtClean="0"/>
          </a:p>
          <a:p>
            <a:endParaRPr lang="de-DE" sz="2800" dirty="0" smtClean="0"/>
          </a:p>
          <a:p>
            <a:r>
              <a:rPr lang="de-DE" sz="2800" dirty="0" smtClean="0"/>
              <a:t>Different </a:t>
            </a:r>
            <a:r>
              <a:rPr lang="de-DE" sz="2800" dirty="0" err="1" smtClean="0"/>
              <a:t>decoders</a:t>
            </a:r>
            <a:endParaRPr lang="de-DE" sz="2800" dirty="0" smtClean="0"/>
          </a:p>
          <a:p>
            <a:pPr marL="0" indent="0">
              <a:buNone/>
            </a:pPr>
            <a:endParaRPr lang="de-DE" sz="2800" dirty="0" smtClean="0"/>
          </a:p>
          <a:p>
            <a:r>
              <a:rPr lang="de-DE" sz="2800" dirty="0" err="1" smtClean="0"/>
              <a:t>Horikawa</a:t>
            </a:r>
            <a:r>
              <a:rPr lang="de-DE" sz="2800" dirty="0" smtClean="0"/>
              <a:t> et al. (2013): </a:t>
            </a:r>
            <a:r>
              <a:rPr lang="de-DE" sz="2800" dirty="0" err="1" smtClean="0"/>
              <a:t>Neural</a:t>
            </a:r>
            <a:r>
              <a:rPr lang="de-DE" sz="2800" dirty="0" smtClean="0"/>
              <a:t> </a:t>
            </a:r>
            <a:r>
              <a:rPr lang="de-DE" sz="2800" dirty="0" err="1" smtClean="0"/>
              <a:t>decoding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visual</a:t>
            </a:r>
            <a:r>
              <a:rPr lang="de-DE" sz="2800" dirty="0" smtClean="0"/>
              <a:t> </a:t>
            </a:r>
            <a:r>
              <a:rPr lang="de-DE" sz="2800" dirty="0" err="1" smtClean="0"/>
              <a:t>imagery</a:t>
            </a:r>
            <a:r>
              <a:rPr lang="de-DE" sz="2800" dirty="0" smtClean="0"/>
              <a:t> </a:t>
            </a:r>
            <a:r>
              <a:rPr lang="de-DE" sz="2800" dirty="0" err="1" smtClean="0"/>
              <a:t>during</a:t>
            </a:r>
            <a:r>
              <a:rPr lang="de-DE" sz="2800" dirty="0" smtClean="0"/>
              <a:t> </a:t>
            </a:r>
            <a:r>
              <a:rPr lang="de-DE" sz="2800" dirty="0" err="1" smtClean="0"/>
              <a:t>sleep</a:t>
            </a:r>
            <a:r>
              <a:rPr lang="de-DE" sz="2800" dirty="0" smtClean="0"/>
              <a:t>.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28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19</a:t>
            </a:fld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026" name="Picture 2" descr="C:\Users\Wolf\Desktop\Cosmo\project\MATLAB FILES\Pictures\Cosmo\C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411704"/>
            <a:ext cx="1584176" cy="1584176"/>
          </a:xfrm>
          <a:prstGeom prst="rect">
            <a:avLst/>
          </a:prstGeom>
          <a:noFill/>
        </p:spPr>
      </p:pic>
      <p:pic>
        <p:nvPicPr>
          <p:cNvPr id="1027" name="Picture 3" descr="C:\Users\Wolf\Desktop\Cosmo\project\MATLAB FILES\Pictures\Cosmo\M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64088" y="2416296"/>
            <a:ext cx="1584176" cy="1584176"/>
          </a:xfrm>
          <a:prstGeom prst="rect">
            <a:avLst/>
          </a:prstGeom>
          <a:noFill/>
        </p:spPr>
      </p:pic>
      <p:pic>
        <p:nvPicPr>
          <p:cNvPr id="1028" name="Picture 4" descr="C:\Users\Wolf\Desktop\Cosmo\project\MATLAB FILES\Pictures\Cosmo\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2051727" y="2411703"/>
            <a:ext cx="1584162" cy="1588781"/>
          </a:xfrm>
          <a:prstGeom prst="rect">
            <a:avLst/>
          </a:prstGeom>
          <a:noFill/>
        </p:spPr>
      </p:pic>
      <p:pic>
        <p:nvPicPr>
          <p:cNvPr id="1029" name="Picture 5" descr="C:\Users\Wolf\Desktop\Cosmo\project\MATLAB FILES\Pictures\Cosmo\S.jpg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707904" y="2416296"/>
            <a:ext cx="1584176" cy="1584176"/>
          </a:xfrm>
          <a:prstGeom prst="rect">
            <a:avLst/>
          </a:prstGeom>
          <a:noFill/>
        </p:spPr>
      </p:pic>
      <p:pic>
        <p:nvPicPr>
          <p:cNvPr id="12" name="Picture 4" descr="C:\Users\Wolf\Desktop\Cosmo\project\MATLAB FILES\Pictures\Cosmo\O.jp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7020279" y="2411704"/>
            <a:ext cx="1584162" cy="1588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3469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861048"/>
            <a:ext cx="5040560" cy="2373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1143000"/>
          </a:xfrm>
        </p:spPr>
        <p:txBody>
          <a:bodyPr/>
          <a:lstStyle/>
          <a:p>
            <a:r>
              <a:rPr lang="de-DE" dirty="0" err="1" smtClean="0"/>
              <a:t>Retinotopy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1556792"/>
            <a:ext cx="5904656" cy="2262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feld 8"/>
          <p:cNvSpPr txBox="1"/>
          <p:nvPr/>
        </p:nvSpPr>
        <p:spPr>
          <a:xfrm>
            <a:off x="3923928" y="1124744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Fovea</a:t>
            </a:r>
            <a:endParaRPr lang="de-DE" sz="24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539552" y="191683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Visual Field</a:t>
            </a:r>
            <a:endParaRPr lang="de-DE" sz="2400" b="1" dirty="0"/>
          </a:p>
        </p:txBody>
      </p:sp>
      <p:sp>
        <p:nvSpPr>
          <p:cNvPr id="11" name="Textfeld 10"/>
          <p:cNvSpPr txBox="1"/>
          <p:nvPr/>
        </p:nvSpPr>
        <p:spPr>
          <a:xfrm>
            <a:off x="7668344" y="1916832"/>
            <a:ext cx="10801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Visual Cortex</a:t>
            </a:r>
            <a:endParaRPr lang="de-DE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References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de-DE" sz="2000" dirty="0" smtClean="0"/>
          </a:p>
          <a:p>
            <a:endParaRPr lang="de-DE" sz="2000" dirty="0" smtClean="0"/>
          </a:p>
          <a:p>
            <a:r>
              <a:rPr lang="de-DE" sz="2000" dirty="0" err="1" smtClean="0"/>
              <a:t>Miyawaki</a:t>
            </a:r>
            <a:r>
              <a:rPr lang="de-DE" sz="2000" dirty="0" smtClean="0"/>
              <a:t>, Y., </a:t>
            </a:r>
            <a:r>
              <a:rPr lang="de-DE" sz="2000" dirty="0" err="1" smtClean="0"/>
              <a:t>Uchida</a:t>
            </a:r>
            <a:r>
              <a:rPr lang="de-DE" sz="2000" dirty="0" smtClean="0"/>
              <a:t>, H., Yamashita, O., Sato, M., </a:t>
            </a:r>
            <a:r>
              <a:rPr lang="de-DE" sz="2000" dirty="0" err="1" smtClean="0"/>
              <a:t>Morito</a:t>
            </a:r>
            <a:r>
              <a:rPr lang="de-DE" sz="2000" dirty="0" smtClean="0"/>
              <a:t>, Y., </a:t>
            </a:r>
            <a:r>
              <a:rPr lang="de-DE" sz="2000" dirty="0" err="1" smtClean="0"/>
              <a:t>Tanabe</a:t>
            </a:r>
            <a:r>
              <a:rPr lang="de-DE" sz="2000" dirty="0" smtClean="0"/>
              <a:t>, H. C., </a:t>
            </a:r>
            <a:r>
              <a:rPr lang="de-DE" sz="2000" dirty="0" err="1" smtClean="0"/>
              <a:t>Sadato</a:t>
            </a:r>
            <a:r>
              <a:rPr lang="de-DE" sz="2000" dirty="0" smtClean="0"/>
              <a:t>, N., </a:t>
            </a:r>
            <a:r>
              <a:rPr lang="de-DE" sz="2000" dirty="0" err="1" smtClean="0"/>
              <a:t>Kamitani</a:t>
            </a:r>
            <a:r>
              <a:rPr lang="de-DE" sz="2000" dirty="0" smtClean="0"/>
              <a:t>, Y. ``Visual </a:t>
            </a:r>
            <a:r>
              <a:rPr lang="de-DE" sz="2000" dirty="0" err="1" smtClean="0"/>
              <a:t>image</a:t>
            </a:r>
            <a:r>
              <a:rPr lang="de-DE" sz="2000" dirty="0" smtClean="0"/>
              <a:t> </a:t>
            </a:r>
            <a:r>
              <a:rPr lang="de-DE" sz="2000" dirty="0" err="1" smtClean="0"/>
              <a:t>reconstruction</a:t>
            </a:r>
            <a:r>
              <a:rPr lang="de-DE" sz="2000" dirty="0" smtClean="0"/>
              <a:t> from human </a:t>
            </a:r>
            <a:r>
              <a:rPr lang="de-DE" sz="2000" dirty="0" err="1" smtClean="0"/>
              <a:t>brain</a:t>
            </a:r>
            <a:r>
              <a:rPr lang="de-DE" sz="2000" dirty="0" smtClean="0"/>
              <a:t> </a:t>
            </a:r>
            <a:r>
              <a:rPr lang="de-DE" sz="2000" dirty="0" err="1" smtClean="0"/>
              <a:t>activity</a:t>
            </a:r>
            <a:r>
              <a:rPr lang="de-DE" sz="2000" dirty="0" smtClean="0"/>
              <a:t> </a:t>
            </a:r>
            <a:r>
              <a:rPr lang="de-DE" sz="2000" dirty="0" err="1" smtClean="0"/>
              <a:t>using</a:t>
            </a:r>
            <a:r>
              <a:rPr lang="de-DE" sz="2000" dirty="0" smtClean="0"/>
              <a:t> a </a:t>
            </a:r>
            <a:r>
              <a:rPr lang="de-DE" sz="2000" dirty="0" err="1" smtClean="0"/>
              <a:t>combination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multi-</a:t>
            </a:r>
            <a:r>
              <a:rPr lang="de-DE" sz="2000" dirty="0" err="1" smtClean="0"/>
              <a:t>scale</a:t>
            </a:r>
            <a:r>
              <a:rPr lang="de-DE" sz="2000" dirty="0" smtClean="0"/>
              <a:t> </a:t>
            </a:r>
            <a:r>
              <a:rPr lang="de-DE" sz="2000" dirty="0" err="1" smtClean="0"/>
              <a:t>local</a:t>
            </a:r>
            <a:r>
              <a:rPr lang="de-DE" sz="2000" dirty="0" smtClean="0"/>
              <a:t> </a:t>
            </a:r>
            <a:r>
              <a:rPr lang="de-DE" sz="2000" dirty="0" err="1" smtClean="0"/>
              <a:t>image</a:t>
            </a:r>
            <a:r>
              <a:rPr lang="de-DE" sz="2000" dirty="0" smtClean="0"/>
              <a:t> </a:t>
            </a:r>
            <a:r>
              <a:rPr lang="de-DE" sz="2000" dirty="0" err="1" smtClean="0"/>
              <a:t>decoders</a:t>
            </a:r>
            <a:r>
              <a:rPr lang="de-DE" sz="2000" dirty="0" smtClean="0"/>
              <a:t>,'' </a:t>
            </a:r>
            <a:r>
              <a:rPr lang="de-DE" sz="2000" i="1" dirty="0" smtClean="0"/>
              <a:t>Neuron</a:t>
            </a:r>
            <a:r>
              <a:rPr lang="de-DE" sz="2000" dirty="0" smtClean="0"/>
              <a:t>, </a:t>
            </a:r>
            <a:r>
              <a:rPr lang="de-DE" sz="2000" i="1" dirty="0" smtClean="0"/>
              <a:t>60</a:t>
            </a:r>
            <a:r>
              <a:rPr lang="de-DE" sz="2000" dirty="0" smtClean="0"/>
              <a:t>, 915-929 (2008).</a:t>
            </a:r>
            <a:br>
              <a:rPr lang="de-DE" sz="2000" dirty="0" smtClean="0"/>
            </a:br>
            <a:r>
              <a:rPr lang="de-DE" sz="2000" dirty="0" smtClean="0"/>
              <a:t> </a:t>
            </a:r>
            <a:r>
              <a:rPr lang="de-DE" sz="2000" dirty="0" smtClean="0">
                <a:hlinkClick r:id="rId2"/>
              </a:rPr>
              <a:t>http://www.youtube.com/watch?v=daY7uO0eftA</a:t>
            </a:r>
            <a:r>
              <a:rPr lang="de-DE" sz="2000" dirty="0" smtClean="0"/>
              <a:t/>
            </a:r>
            <a:br>
              <a:rPr lang="de-DE" sz="2000" dirty="0" smtClean="0"/>
            </a:br>
            <a:r>
              <a:rPr lang="de-DE" sz="2000" dirty="0" smtClean="0"/>
              <a:t/>
            </a:r>
            <a:br>
              <a:rPr lang="de-DE" sz="2000" dirty="0" smtClean="0"/>
            </a:br>
            <a:endParaRPr lang="de-DE" sz="2000" dirty="0" smtClean="0"/>
          </a:p>
          <a:p>
            <a:r>
              <a:rPr lang="de-DE" sz="2000" dirty="0" err="1" smtClean="0"/>
              <a:t>Horikawa</a:t>
            </a:r>
            <a:r>
              <a:rPr lang="de-DE" sz="2000" dirty="0" smtClean="0"/>
              <a:t>, T., </a:t>
            </a:r>
            <a:r>
              <a:rPr lang="de-DE" sz="2000" dirty="0" err="1" smtClean="0"/>
              <a:t>Tamaki</a:t>
            </a:r>
            <a:r>
              <a:rPr lang="de-DE" sz="2000" dirty="0" smtClean="0"/>
              <a:t>, M., </a:t>
            </a:r>
            <a:r>
              <a:rPr lang="de-DE" sz="2000" dirty="0" err="1" smtClean="0"/>
              <a:t>Miyawaki</a:t>
            </a:r>
            <a:r>
              <a:rPr lang="de-DE" sz="2000" dirty="0" smtClean="0"/>
              <a:t>, Y., </a:t>
            </a:r>
            <a:r>
              <a:rPr lang="de-DE" sz="2000" dirty="0" err="1" smtClean="0"/>
              <a:t>Kamitani</a:t>
            </a:r>
            <a:r>
              <a:rPr lang="de-DE" sz="2000" dirty="0" smtClean="0"/>
              <a:t>, Y. ``</a:t>
            </a:r>
            <a:r>
              <a:rPr lang="de-DE" sz="2000" dirty="0" err="1" smtClean="0"/>
              <a:t>Neural</a:t>
            </a:r>
            <a:r>
              <a:rPr lang="de-DE" sz="2000" dirty="0" smtClean="0"/>
              <a:t> </a:t>
            </a:r>
            <a:r>
              <a:rPr lang="de-DE" sz="2000" dirty="0" err="1" smtClean="0"/>
              <a:t>decoding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visual</a:t>
            </a:r>
            <a:r>
              <a:rPr lang="de-DE" sz="2000" dirty="0" smtClean="0"/>
              <a:t> </a:t>
            </a:r>
            <a:r>
              <a:rPr lang="de-DE" sz="2000" dirty="0" err="1" smtClean="0"/>
              <a:t>imagery</a:t>
            </a:r>
            <a:r>
              <a:rPr lang="de-DE" sz="2000" dirty="0" smtClean="0"/>
              <a:t> </a:t>
            </a:r>
            <a:r>
              <a:rPr lang="de-DE" sz="2000" dirty="0" err="1" smtClean="0"/>
              <a:t>during</a:t>
            </a:r>
            <a:r>
              <a:rPr lang="de-DE" sz="2000" dirty="0" smtClean="0"/>
              <a:t> </a:t>
            </a:r>
            <a:r>
              <a:rPr lang="de-DE" sz="2000" dirty="0" err="1" smtClean="0"/>
              <a:t>sleep</a:t>
            </a:r>
            <a:r>
              <a:rPr lang="de-DE" sz="2000" dirty="0" smtClean="0"/>
              <a:t>,'' </a:t>
            </a:r>
            <a:r>
              <a:rPr lang="de-DE" sz="2000" i="1" dirty="0" smtClean="0"/>
              <a:t>Science</a:t>
            </a:r>
            <a:r>
              <a:rPr lang="de-DE" sz="2000" dirty="0" smtClean="0"/>
              <a:t>, </a:t>
            </a:r>
            <a:r>
              <a:rPr lang="de-DE" sz="2000" i="1" dirty="0" smtClean="0"/>
              <a:t>340</a:t>
            </a:r>
            <a:r>
              <a:rPr lang="de-DE" sz="2000" dirty="0" smtClean="0"/>
              <a:t>, pp.639 - 642 (2013).</a:t>
            </a:r>
          </a:p>
          <a:p>
            <a:endParaRPr lang="de-DE" sz="200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216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Classification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067944" y="5229200"/>
            <a:ext cx="4618856" cy="896963"/>
          </a:xfrm>
        </p:spPr>
        <p:txBody>
          <a:bodyPr/>
          <a:lstStyle/>
          <a:p>
            <a:r>
              <a:rPr lang="de-DE" dirty="0" smtClean="0"/>
              <a:t>Yoichi Miyawaki (2008)</a:t>
            </a:r>
          </a:p>
          <a:p>
            <a:endParaRPr lang="de-DE" dirty="0" smtClean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3</a:t>
            </a:fld>
            <a:endParaRPr lang="de-DE"/>
          </a:p>
        </p:txBody>
      </p:sp>
      <p:pic>
        <p:nvPicPr>
          <p:cNvPr id="1026" name="Picture 2" descr="C:\Users\Wolf\Desktop\Cosmo\project\MATLAB FILES\Pictures\NEURON_fron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628800"/>
            <a:ext cx="3312368" cy="4304397"/>
          </a:xfrm>
          <a:prstGeom prst="rect">
            <a:avLst/>
          </a:prstGeom>
          <a:noFill/>
        </p:spPr>
      </p:pic>
      <p:pic>
        <p:nvPicPr>
          <p:cNvPr id="7" name="Picture 2" descr="http://www.cns.mi.uec.ac.jp/miyawaki/figure/photo_miyawak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2592288" cy="3332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r>
              <a:rPr lang="de-DE" dirty="0" err="1" smtClean="0"/>
              <a:t>Procedure</a:t>
            </a:r>
            <a:r>
              <a:rPr lang="de-DE" dirty="0" smtClean="0"/>
              <a:t> </a:t>
            </a:r>
            <a:r>
              <a:rPr lang="de-DE" dirty="0" err="1" smtClean="0"/>
              <a:t>Miyawaki</a:t>
            </a:r>
            <a:r>
              <a:rPr lang="de-DE" dirty="0" smtClean="0"/>
              <a:t> et al. (2008)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52596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e-DE" sz="2800" dirty="0" smtClean="0"/>
              <a:t>Train on Random Images (</a:t>
            </a:r>
            <a:r>
              <a:rPr lang="de-DE" sz="2800" dirty="0" err="1" smtClean="0"/>
              <a:t>fMRI</a:t>
            </a:r>
            <a:r>
              <a:rPr lang="de-DE" sz="2800" dirty="0" smtClean="0"/>
              <a:t>)</a:t>
            </a:r>
            <a:br>
              <a:rPr lang="de-DE" sz="2800" dirty="0" smtClean="0"/>
            </a:br>
            <a:r>
              <a:rPr lang="de-DE" sz="2800" dirty="0" smtClean="0"/>
              <a:t>10 x 10 </a:t>
            </a:r>
            <a:r>
              <a:rPr lang="de-DE" sz="2800" dirty="0" err="1" smtClean="0"/>
              <a:t>black-white</a:t>
            </a:r>
            <a:r>
              <a:rPr lang="de-DE" sz="2800" dirty="0" smtClean="0"/>
              <a:t> Pixels </a:t>
            </a:r>
          </a:p>
          <a:p>
            <a:pPr marL="514350" indent="-514350">
              <a:buFont typeface="+mj-lt"/>
              <a:buAutoNum type="arabicPeriod"/>
            </a:pPr>
            <a:r>
              <a:rPr lang="de-DE" sz="2800" dirty="0" err="1" smtClean="0"/>
              <a:t>Reconstruct</a:t>
            </a:r>
            <a:r>
              <a:rPr lang="de-DE" sz="2800" dirty="0" smtClean="0"/>
              <a:t> Target Images </a:t>
            </a:r>
            <a:br>
              <a:rPr lang="de-DE" sz="2800" dirty="0" smtClean="0"/>
            </a:br>
            <a:r>
              <a:rPr lang="de-DE" sz="2800" dirty="0" err="1" smtClean="0"/>
              <a:t>from</a:t>
            </a:r>
            <a:r>
              <a:rPr lang="de-DE" sz="2800" dirty="0" smtClean="0"/>
              <a:t> V1,V2,V3 </a:t>
            </a:r>
            <a:r>
              <a:rPr lang="de-DE" sz="2800" dirty="0" err="1" smtClean="0"/>
              <a:t>activity</a:t>
            </a:r>
            <a:endParaRPr lang="de-DE" sz="2800" dirty="0" smtClean="0"/>
          </a:p>
          <a:p>
            <a:endParaRPr lang="de-DE" dirty="0"/>
          </a:p>
        </p:txBody>
      </p:sp>
      <p:pic>
        <p:nvPicPr>
          <p:cNvPr id="2050" name="Picture 2" descr="C:\Users\Wolf\Desktop\Cosmo\project\Results\Random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723" y="1268760"/>
            <a:ext cx="2421660" cy="2448272"/>
          </a:xfrm>
          <a:prstGeom prst="rect">
            <a:avLst/>
          </a:prstGeom>
          <a:noFill/>
        </p:spPr>
      </p:pic>
      <p:pic>
        <p:nvPicPr>
          <p:cNvPr id="2051" name="Picture 3" descr="C:\Users\Wolf\Desktop\Cosmo\project\Results\Squa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933056"/>
            <a:ext cx="2483247" cy="2448272"/>
          </a:xfrm>
          <a:prstGeom prst="rect">
            <a:avLst/>
          </a:prstGeom>
          <a:noFill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3861048"/>
            <a:ext cx="3076575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0A920B-FC20-4ECC-9AE8-B5085DC84416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0" name="Fußzeilenplatzhalt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2-11-22 at 12.56.5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1951"/>
            <a:ext cx="9144000" cy="403304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156176" y="1916832"/>
            <a:ext cx="936104" cy="93610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2" name="Rectangle 11"/>
          <p:cNvSpPr/>
          <p:nvPr/>
        </p:nvSpPr>
        <p:spPr>
          <a:xfrm>
            <a:off x="7668344" y="1916832"/>
            <a:ext cx="93610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9" name="Picture 2" descr="C:\Users\Wolf\Desktop\Cosmo\project\Results\Random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9745"/>
            <a:ext cx="1662880" cy="1681154"/>
          </a:xfrm>
          <a:prstGeom prst="rect">
            <a:avLst/>
          </a:prstGeom>
          <a:noFill/>
        </p:spPr>
      </p:pic>
      <p:sp>
        <p:nvSpPr>
          <p:cNvPr id="10" name="Rectangle 9"/>
          <p:cNvSpPr/>
          <p:nvPr/>
        </p:nvSpPr>
        <p:spPr>
          <a:xfrm>
            <a:off x="1907704" y="202881"/>
            <a:ext cx="144016" cy="1440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7888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How?</a:t>
            </a:r>
            <a:endParaRPr lang="de-DE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104194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1CD27-6D50-46B7-BA7F-97C7D00801C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CoSMo 2013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6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331640" y="2477372"/>
            <a:ext cx="7488832" cy="18002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:\Users\Wolf\Desktop\Cosmo\project\Results\Random_Ima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179745"/>
            <a:ext cx="1662880" cy="1681154"/>
          </a:xfrm>
          <a:prstGeom prst="rect">
            <a:avLst/>
          </a:prstGeom>
          <a:noFill/>
        </p:spPr>
      </p:pic>
      <p:sp>
        <p:nvSpPr>
          <p:cNvPr id="11" name="Rectangle 10"/>
          <p:cNvSpPr/>
          <p:nvPr/>
        </p:nvSpPr>
        <p:spPr>
          <a:xfrm>
            <a:off x="1907704" y="202881"/>
            <a:ext cx="144016" cy="144016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254162" y="5138057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Connector 5"/>
          <p:cNvCxnSpPr>
            <a:stCxn id="4" idx="0"/>
            <a:endCxn id="4" idx="2"/>
          </p:cNvCxnSpPr>
          <p:nvPr/>
        </p:nvCxnSpPr>
        <p:spPr>
          <a:xfrm>
            <a:off x="7978062" y="5138057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stCxn id="4" idx="1"/>
            <a:endCxn id="4" idx="3"/>
          </p:cNvCxnSpPr>
          <p:nvPr/>
        </p:nvCxnSpPr>
        <p:spPr>
          <a:xfrm>
            <a:off x="7254162" y="5671457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62200" y="533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0" name="Straight Connector 9"/>
          <p:cNvCxnSpPr>
            <a:stCxn id="9" idx="0"/>
            <a:endCxn id="9" idx="2"/>
          </p:cNvCxnSpPr>
          <p:nvPr/>
        </p:nvCxnSpPr>
        <p:spPr>
          <a:xfrm>
            <a:off x="3086100" y="533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stCxn id="9" idx="1"/>
            <a:endCxn id="9" idx="3"/>
          </p:cNvCxnSpPr>
          <p:nvPr/>
        </p:nvCxnSpPr>
        <p:spPr>
          <a:xfrm>
            <a:off x="2362200" y="1066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3962400" y="533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>
            <a:stCxn id="12" idx="0"/>
            <a:endCxn id="12" idx="2"/>
          </p:cNvCxnSpPr>
          <p:nvPr/>
        </p:nvCxnSpPr>
        <p:spPr>
          <a:xfrm>
            <a:off x="4686300" y="533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2" idx="1"/>
            <a:endCxn id="12" idx="3"/>
          </p:cNvCxnSpPr>
          <p:nvPr/>
        </p:nvCxnSpPr>
        <p:spPr>
          <a:xfrm>
            <a:off x="3962400" y="1066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5638800" y="533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6" name="Straight Connector 15"/>
          <p:cNvCxnSpPr>
            <a:stCxn id="15" idx="0"/>
            <a:endCxn id="15" idx="2"/>
          </p:cNvCxnSpPr>
          <p:nvPr/>
        </p:nvCxnSpPr>
        <p:spPr>
          <a:xfrm>
            <a:off x="6362700" y="533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5" idx="1"/>
            <a:endCxn id="15" idx="3"/>
          </p:cNvCxnSpPr>
          <p:nvPr/>
        </p:nvCxnSpPr>
        <p:spPr>
          <a:xfrm>
            <a:off x="5638800" y="1066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7239000" y="533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>
            <a:stCxn id="18" idx="0"/>
            <a:endCxn id="18" idx="2"/>
          </p:cNvCxnSpPr>
          <p:nvPr/>
        </p:nvCxnSpPr>
        <p:spPr>
          <a:xfrm>
            <a:off x="7962900" y="533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>
            <a:stCxn id="18" idx="1"/>
            <a:endCxn id="18" idx="3"/>
          </p:cNvCxnSpPr>
          <p:nvPr/>
        </p:nvCxnSpPr>
        <p:spPr>
          <a:xfrm>
            <a:off x="7239000" y="1066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876800" y="697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514600" y="54194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58674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8153400" y="11430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32" name="Rectangle 31"/>
          <p:cNvSpPr/>
          <p:nvPr/>
        </p:nvSpPr>
        <p:spPr>
          <a:xfrm>
            <a:off x="7254162" y="5138057"/>
            <a:ext cx="7239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/>
          <p:nvPr/>
        </p:nvSpPr>
        <p:spPr>
          <a:xfrm>
            <a:off x="7962900" y="5638800"/>
            <a:ext cx="7239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2362200" y="19050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35" name="Straight Connector 34"/>
          <p:cNvCxnSpPr>
            <a:stCxn id="34" idx="0"/>
            <a:endCxn id="34" idx="2"/>
          </p:cNvCxnSpPr>
          <p:nvPr/>
        </p:nvCxnSpPr>
        <p:spPr>
          <a:xfrm>
            <a:off x="3086100" y="19050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4" idx="1"/>
            <a:endCxn id="34" idx="3"/>
          </p:cNvCxnSpPr>
          <p:nvPr/>
        </p:nvCxnSpPr>
        <p:spPr>
          <a:xfrm>
            <a:off x="2362200" y="24384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tangle 39"/>
          <p:cNvSpPr/>
          <p:nvPr/>
        </p:nvSpPr>
        <p:spPr>
          <a:xfrm>
            <a:off x="3962400" y="19050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41" name="Straight Connector 40"/>
          <p:cNvCxnSpPr>
            <a:stCxn id="40" idx="0"/>
            <a:endCxn id="40" idx="2"/>
          </p:cNvCxnSpPr>
          <p:nvPr/>
        </p:nvCxnSpPr>
        <p:spPr>
          <a:xfrm>
            <a:off x="4686300" y="19050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40" idx="1"/>
            <a:endCxn id="40" idx="3"/>
          </p:cNvCxnSpPr>
          <p:nvPr/>
        </p:nvCxnSpPr>
        <p:spPr>
          <a:xfrm>
            <a:off x="3962400" y="24384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2514600" y="1913548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	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4191000" y="25146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	1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2286000" y="3200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1" name="Straight Connector 50"/>
          <p:cNvCxnSpPr>
            <a:stCxn id="50" idx="0"/>
            <a:endCxn id="50" idx="2"/>
          </p:cNvCxnSpPr>
          <p:nvPr/>
        </p:nvCxnSpPr>
        <p:spPr>
          <a:xfrm>
            <a:off x="3009900" y="3200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50" idx="1"/>
            <a:endCxn id="50" idx="3"/>
          </p:cNvCxnSpPr>
          <p:nvPr/>
        </p:nvCxnSpPr>
        <p:spPr>
          <a:xfrm>
            <a:off x="2286000" y="3733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/>
          <p:cNvSpPr/>
          <p:nvPr/>
        </p:nvSpPr>
        <p:spPr>
          <a:xfrm>
            <a:off x="3886200" y="32004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4" name="Straight Connector 53"/>
          <p:cNvCxnSpPr>
            <a:stCxn id="53" idx="0"/>
            <a:endCxn id="53" idx="2"/>
          </p:cNvCxnSpPr>
          <p:nvPr/>
        </p:nvCxnSpPr>
        <p:spPr>
          <a:xfrm>
            <a:off x="4610100" y="32004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>
            <a:stCxn id="53" idx="1"/>
            <a:endCxn id="53" idx="3"/>
          </p:cNvCxnSpPr>
          <p:nvPr/>
        </p:nvCxnSpPr>
        <p:spPr>
          <a:xfrm>
            <a:off x="3886200" y="37338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438400" y="320894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  <a:p>
            <a:endParaRPr lang="en-US" dirty="0" smtClean="0"/>
          </a:p>
          <a:p>
            <a:r>
              <a:rPr lang="en-US" dirty="0"/>
              <a:t>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4724400" y="3301281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</a:p>
          <a:p>
            <a:endParaRPr lang="en-US" dirty="0"/>
          </a:p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2362200" y="541948"/>
            <a:ext cx="723900" cy="5248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/>
          <p:cNvSpPr/>
          <p:nvPr/>
        </p:nvSpPr>
        <p:spPr>
          <a:xfrm>
            <a:off x="2362200" y="1913548"/>
            <a:ext cx="1447800" cy="524852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2286000" y="3208948"/>
            <a:ext cx="723900" cy="10156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/>
          <p:cNvSpPr/>
          <p:nvPr/>
        </p:nvSpPr>
        <p:spPr>
          <a:xfrm>
            <a:off x="2286000" y="4648200"/>
            <a:ext cx="1447800" cy="1066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2" name="Straight Connector 61"/>
          <p:cNvCxnSpPr>
            <a:stCxn id="61" idx="0"/>
            <a:endCxn id="61" idx="2"/>
          </p:cNvCxnSpPr>
          <p:nvPr/>
        </p:nvCxnSpPr>
        <p:spPr>
          <a:xfrm>
            <a:off x="3009900" y="4648200"/>
            <a:ext cx="0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61" idx="1"/>
            <a:endCxn id="61" idx="3"/>
          </p:cNvCxnSpPr>
          <p:nvPr/>
        </p:nvCxnSpPr>
        <p:spPr>
          <a:xfrm>
            <a:off x="2286000" y="5181600"/>
            <a:ext cx="1447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2514600" y="47154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1           1</a:t>
            </a:r>
          </a:p>
          <a:p>
            <a:endParaRPr lang="en-US" dirty="0"/>
          </a:p>
          <a:p>
            <a:r>
              <a:rPr lang="en-US" dirty="0" smtClean="0"/>
              <a:t>1           1</a:t>
            </a:r>
            <a:endParaRPr lang="en-US" dirty="0"/>
          </a:p>
        </p:txBody>
      </p:sp>
      <p:sp>
        <p:nvSpPr>
          <p:cNvPr id="65" name="Rectangle 64"/>
          <p:cNvSpPr/>
          <p:nvPr/>
        </p:nvSpPr>
        <p:spPr>
          <a:xfrm>
            <a:off x="2362200" y="4648200"/>
            <a:ext cx="1371600" cy="1015663"/>
          </a:xfrm>
          <a:prstGeom prst="rect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/>
          <p:cNvSpPr txBox="1"/>
          <p:nvPr/>
        </p:nvSpPr>
        <p:spPr>
          <a:xfrm>
            <a:off x="457200" y="541948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1*1 Decoder</a:t>
            </a:r>
          </a:p>
          <a:p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69" name="TextBox 68"/>
          <p:cNvSpPr txBox="1"/>
          <p:nvPr/>
        </p:nvSpPr>
        <p:spPr>
          <a:xfrm>
            <a:off x="533400" y="209686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1*2</a:t>
            </a:r>
          </a:p>
          <a:p>
            <a:r>
              <a:rPr lang="en-US" dirty="0" smtClean="0"/>
              <a:t>Decoder</a:t>
            </a:r>
          </a:p>
          <a:p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533400" y="339226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*1 Decoder</a:t>
            </a:r>
          </a:p>
          <a:p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533400" y="4840069"/>
            <a:ext cx="1295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2*2 Decoder</a:t>
            </a:r>
          </a:p>
          <a:p>
            <a:r>
              <a:rPr lang="en-US" dirty="0" smtClean="0"/>
              <a:t>Basis</a:t>
            </a:r>
            <a:endParaRPr lang="en-US" dirty="0"/>
          </a:p>
        </p:txBody>
      </p:sp>
      <p:sp>
        <p:nvSpPr>
          <p:cNvPr id="73" name="Left Brace 72"/>
          <p:cNvSpPr/>
          <p:nvPr/>
        </p:nvSpPr>
        <p:spPr>
          <a:xfrm>
            <a:off x="1828800" y="5334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ight Brace 73"/>
          <p:cNvSpPr/>
          <p:nvPr/>
        </p:nvSpPr>
        <p:spPr>
          <a:xfrm>
            <a:off x="8778162" y="533400"/>
            <a:ext cx="44203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Left Brace 74"/>
          <p:cNvSpPr/>
          <p:nvPr/>
        </p:nvSpPr>
        <p:spPr>
          <a:xfrm>
            <a:off x="1828800" y="19050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Left Brace 75"/>
          <p:cNvSpPr/>
          <p:nvPr/>
        </p:nvSpPr>
        <p:spPr>
          <a:xfrm>
            <a:off x="1828800" y="32004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Left Brace 76"/>
          <p:cNvSpPr/>
          <p:nvPr/>
        </p:nvSpPr>
        <p:spPr>
          <a:xfrm>
            <a:off x="1828800" y="4648200"/>
            <a:ext cx="304800" cy="10668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ight Brace 77"/>
          <p:cNvSpPr/>
          <p:nvPr/>
        </p:nvSpPr>
        <p:spPr>
          <a:xfrm>
            <a:off x="5638800" y="1905000"/>
            <a:ext cx="44203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ight Brace 78"/>
          <p:cNvSpPr/>
          <p:nvPr/>
        </p:nvSpPr>
        <p:spPr>
          <a:xfrm>
            <a:off x="5562600" y="3200400"/>
            <a:ext cx="44203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ight Brace 79"/>
          <p:cNvSpPr/>
          <p:nvPr/>
        </p:nvSpPr>
        <p:spPr>
          <a:xfrm>
            <a:off x="3901362" y="4648200"/>
            <a:ext cx="442038" cy="10668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57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 animBg="1"/>
      <p:bldP spid="33" grpId="0" animBg="1"/>
      <p:bldP spid="34" grpId="0" animBg="1"/>
      <p:bldP spid="40" grpId="0" animBg="1"/>
      <p:bldP spid="47" grpId="0"/>
      <p:bldP spid="48" grpId="0"/>
      <p:bldP spid="50" grpId="0" animBg="1"/>
      <p:bldP spid="53" grpId="0" animBg="1"/>
      <p:bldP spid="56" grpId="0"/>
      <p:bldP spid="57" grpId="0"/>
      <p:bldP spid="59" grpId="0" animBg="1"/>
      <p:bldP spid="60" grpId="0" animBg="1"/>
      <p:bldP spid="61" grpId="0" animBg="1"/>
      <p:bldP spid="64" grpId="0"/>
      <p:bldP spid="65" grpId="0" animBg="1"/>
      <p:bldP spid="69" grpId="0"/>
      <p:bldP spid="70" grpId="0"/>
      <p:bldP spid="71" grpId="0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5013176"/>
            <a:ext cx="5486881" cy="1385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024" y="44624"/>
            <a:ext cx="8748464" cy="5205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umsplatzhalt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EF1EB-3F59-4552-AC0C-8480DC9CEF77}" type="datetime1">
              <a:rPr lang="de-DE" smtClean="0"/>
              <a:pPr/>
              <a:t>16.08.2013</a:t>
            </a:fld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AA497-84B4-4278-B3B4-31A0176E6643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11" name="Fußzeilenplatzhalt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err="1" smtClean="0"/>
              <a:t>CoSMo</a:t>
            </a:r>
            <a:r>
              <a:rPr lang="de-DE" dirty="0" smtClean="0"/>
              <a:t> 2013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184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 of the 2 week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Analysis</a:t>
            </a:r>
          </a:p>
          <a:p>
            <a:pPr lvl="1"/>
            <a:r>
              <a:rPr lang="en-US" dirty="0" smtClean="0"/>
              <a:t>Decode left/right hemisphere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Improve decoding accuracy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447800"/>
            <a:ext cx="2135744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6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473</TotalTime>
  <Words>887</Words>
  <Application>Microsoft Office PowerPoint</Application>
  <PresentationFormat>On-screen Show (4:3)</PresentationFormat>
  <Paragraphs>195</Paragraphs>
  <Slides>20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Larissa-Design</vt:lpstr>
      <vt:lpstr>Gaurav Aggarwal, Mark Shaw, Christian Wolf</vt:lpstr>
      <vt:lpstr>Retinotopy</vt:lpstr>
      <vt:lpstr>Classification</vt:lpstr>
      <vt:lpstr>Procedure Miyawaki et al. (2008)</vt:lpstr>
      <vt:lpstr>How?</vt:lpstr>
      <vt:lpstr>How?</vt:lpstr>
      <vt:lpstr>PowerPoint Presentation</vt:lpstr>
      <vt:lpstr>PowerPoint Presentation</vt:lpstr>
      <vt:lpstr>Goals of the 2 week project</vt:lpstr>
      <vt:lpstr>Spiking Neural Networks</vt:lpstr>
      <vt:lpstr>Learning Rule</vt:lpstr>
      <vt:lpstr>Neural Network Architecture</vt:lpstr>
      <vt:lpstr>Reconstructions: </vt:lpstr>
      <vt:lpstr>Accuracy of the 1x1 Decoder (V1)</vt:lpstr>
      <vt:lpstr>Left vs. Right Hemisphere – V3</vt:lpstr>
      <vt:lpstr>Left vs. Right Hemisphere – V2</vt:lpstr>
      <vt:lpstr>Left vs. Right Hemisphere – V1</vt:lpstr>
      <vt:lpstr>Future Directions</vt:lpstr>
      <vt:lpstr>PowerPoint Presentation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Gaurav Aggreval, Mark Shaw, Christian Wolf</dc:title>
  <dc:creator>Wolf</dc:creator>
  <cp:lastModifiedBy>Mark</cp:lastModifiedBy>
  <cp:revision>35</cp:revision>
  <dcterms:created xsi:type="dcterms:W3CDTF">2013-08-13T00:23:40Z</dcterms:created>
  <dcterms:modified xsi:type="dcterms:W3CDTF">2013-08-17T00:48:45Z</dcterms:modified>
</cp:coreProperties>
</file>