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471" r:id="rId2"/>
    <p:sldId id="472" r:id="rId3"/>
    <p:sldId id="497" r:id="rId4"/>
    <p:sldId id="498" r:id="rId5"/>
    <p:sldId id="499" r:id="rId6"/>
    <p:sldId id="501" r:id="rId7"/>
    <p:sldId id="502" r:id="rId8"/>
    <p:sldId id="500" r:id="rId9"/>
    <p:sldId id="503" r:id="rId10"/>
    <p:sldId id="504" r:id="rId11"/>
    <p:sldId id="496" r:id="rId12"/>
    <p:sldId id="505" r:id="rId13"/>
    <p:sldId id="473" r:id="rId14"/>
    <p:sldId id="474" r:id="rId15"/>
    <p:sldId id="475" r:id="rId16"/>
    <p:sldId id="476" r:id="rId17"/>
    <p:sldId id="477" r:id="rId18"/>
    <p:sldId id="478" r:id="rId19"/>
    <p:sldId id="479" r:id="rId20"/>
    <p:sldId id="480" r:id="rId21"/>
    <p:sldId id="481" r:id="rId22"/>
    <p:sldId id="482" r:id="rId23"/>
    <p:sldId id="483" r:id="rId24"/>
    <p:sldId id="484" r:id="rId25"/>
    <p:sldId id="485" r:id="rId26"/>
    <p:sldId id="486" r:id="rId27"/>
    <p:sldId id="487" r:id="rId28"/>
    <p:sldId id="489" r:id="rId29"/>
    <p:sldId id="490" r:id="rId30"/>
    <p:sldId id="491" r:id="rId31"/>
    <p:sldId id="492" r:id="rId32"/>
    <p:sldId id="493" r:id="rId33"/>
    <p:sldId id="494" r:id="rId34"/>
    <p:sldId id="495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1287"/>
    <a:srgbClr val="D7A026"/>
    <a:srgbClr val="D7B5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5625" autoAdjust="0"/>
    <p:restoredTop sz="94556" autoAdjust="0"/>
  </p:normalViewPr>
  <p:slideViewPr>
    <p:cSldViewPr snapToGrid="0" snapToObjects="1">
      <p:cViewPr varScale="1">
        <p:scale>
          <a:sx n="70" d="100"/>
          <a:sy n="70" d="100"/>
        </p:scale>
        <p:origin x="-93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94BA7-8185-4D4C-8E4B-7B655B54FC11}" type="datetimeFigureOut">
              <a:rPr lang="en-US" smtClean="0"/>
              <a:pPr/>
              <a:t>8/17/12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ADC92-FAAD-0F45-A763-C1F2D7C571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639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70613-C1E4-9748-9D18-139E1F071DC9}" type="datetimeFigureOut">
              <a:rPr lang="en-US" smtClean="0"/>
              <a:pPr/>
              <a:t>8/17/12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966AA-E5E8-C848-AD11-DD21094585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341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4622DD-9499-1F4A-86EA-0DFD0DB8DA72}" type="slidenum">
              <a:rPr lang="en-US"/>
              <a:pPr/>
              <a:t>0</a:t>
            </a:fld>
            <a:endParaRPr lang="en-US"/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939926-687C-7041-AE00-4CF3876C73AC}" type="slidenum">
              <a:rPr lang="en-US"/>
              <a:pPr/>
              <a:t>5</a:t>
            </a:fld>
            <a:endParaRPr lang="en-US"/>
          </a:p>
        </p:txBody>
      </p:sp>
      <p:sp>
        <p:nvSpPr>
          <p:cNvPr id="19046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939926-687C-7041-AE00-4CF3876C73AC}" type="slidenum">
              <a:rPr lang="en-US"/>
              <a:pPr/>
              <a:t>6</a:t>
            </a:fld>
            <a:endParaRPr lang="en-US"/>
          </a:p>
        </p:txBody>
      </p:sp>
      <p:sp>
        <p:nvSpPr>
          <p:cNvPr id="19046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939926-687C-7041-AE00-4CF3876C73AC}" type="slidenum">
              <a:rPr lang="en-US"/>
              <a:pPr/>
              <a:t>7</a:t>
            </a:fld>
            <a:endParaRPr lang="en-US"/>
          </a:p>
        </p:txBody>
      </p:sp>
      <p:sp>
        <p:nvSpPr>
          <p:cNvPr id="19046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5749"/>
            <a:ext cx="7772400" cy="1844702"/>
          </a:xfrm>
          <a:prstGeom prst="rect">
            <a:avLst/>
          </a:prstGeom>
        </p:spPr>
        <p:txBody>
          <a:bodyPr/>
          <a:lstStyle>
            <a:lvl1pPr algn="ctr">
              <a:defRPr sz="5400">
                <a:solidFill>
                  <a:srgbClr val="800000"/>
                </a:solidFill>
                <a:latin typeface="Tahoma"/>
                <a:cs typeface="Tahom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C7C9-20CA-934C-ABDD-C54CFDEF9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0009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C8DF10D-E7F1-2C49-BFF0-26B455296373}" type="datetime1">
              <a:rPr lang="en-US" smtClean="0"/>
              <a:pPr/>
              <a:t>8/17/12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C7C9-20CA-934C-ABDD-C54CFDEF9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BA6A9CD-4600-8E48-ABB9-CFCCE730519B}" type="datetime1">
              <a:rPr lang="en-US" smtClean="0"/>
              <a:pPr/>
              <a:t>8/17/12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C7C9-20CA-934C-ABDD-C54CFDEF9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00090"/>
          </a:xfrm>
          <a:prstGeom prst="rect">
            <a:avLst/>
          </a:prstGeom>
        </p:spPr>
        <p:txBody>
          <a:bodyPr anchor="ctr"/>
          <a:lstStyle>
            <a:lvl1pPr algn="l">
              <a:defRPr sz="4800">
                <a:solidFill>
                  <a:srgbClr val="800000"/>
                </a:solidFill>
                <a:latin typeface="Tahoma"/>
                <a:cs typeface="Tahom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660066"/>
              </a:buClr>
              <a:defRPr/>
            </a:lvl1pPr>
            <a:lvl2pPr>
              <a:buClr>
                <a:srgbClr val="660066"/>
              </a:buClr>
              <a:defRPr/>
            </a:lvl2pPr>
            <a:lvl3pPr>
              <a:buClr>
                <a:srgbClr val="660066"/>
              </a:buClr>
              <a:defRPr/>
            </a:lvl3pPr>
            <a:lvl4pPr>
              <a:buClr>
                <a:srgbClr val="660066"/>
              </a:buClr>
              <a:defRPr/>
            </a:lvl4pPr>
            <a:lvl5pPr>
              <a:buClr>
                <a:srgbClr val="660066"/>
              </a:buClr>
              <a:defRPr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 Third level</a:t>
            </a:r>
          </a:p>
          <a:p>
            <a:pPr lvl="3"/>
            <a:r>
              <a:rPr lang="en-US" dirty="0" smtClean="0"/>
              <a:t> Fourth level</a:t>
            </a:r>
          </a:p>
          <a:p>
            <a:pPr lvl="4"/>
            <a:r>
              <a:rPr lang="en-US" dirty="0" smtClean="0"/>
              <a:t> 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C7C9-20CA-934C-ABDD-C54CFDEF9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C7C9-20CA-934C-ABDD-C54CFDEF9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0009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8BAAC7CD-4303-3B4C-B1C0-1961361D66B8}" type="datetime1">
              <a:rPr lang="en-US" smtClean="0"/>
              <a:pPr/>
              <a:t>8/17/12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C7C9-20CA-934C-ABDD-C54CFDEF9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0009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915C305-FB93-2244-B47A-3BF3A12A95EF}" type="datetime1">
              <a:rPr lang="en-US" smtClean="0"/>
              <a:pPr/>
              <a:t>8/17/12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C7C9-20CA-934C-ABDD-C54CFDEF9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0009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3E6C75C0-0EB2-8846-9C88-1017AAC5F90F}" type="datetime1">
              <a:rPr lang="en-US" smtClean="0"/>
              <a:pPr/>
              <a:t>8/17/12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C7C9-20CA-934C-ABDD-C54CFDEF9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57D0EB87-C1D9-4B4B-BE64-A8A1BD781C4E}" type="datetime1">
              <a:rPr lang="en-US" smtClean="0"/>
              <a:pPr/>
              <a:t>8/17/12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C7C9-20CA-934C-ABDD-C54CFDEF9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804808B1-706A-A942-98DC-05941A15FD91}" type="datetime1">
              <a:rPr lang="en-US" smtClean="0"/>
              <a:pPr/>
              <a:t>8/17/12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C7C9-20CA-934C-ABDD-C54CFDEF9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BF2FDE2E-143B-9045-9232-EAF99F1B8172}" type="datetime1">
              <a:rPr lang="en-US" smtClean="0"/>
              <a:pPr/>
              <a:t>8/17/12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C7C9-20CA-934C-ABDD-C54CFDEF9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1Apr28-ppt_template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800000"/>
                </a:solidFill>
                <a:latin typeface="Tahoma"/>
                <a:cs typeface="Tahoma"/>
              </a:defRPr>
            </a:lvl1pPr>
          </a:lstStyle>
          <a:p>
            <a:fld id="{6E616F66-B3A3-614E-923D-9927857F57C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kern="1200">
          <a:solidFill>
            <a:srgbClr val="D7A026"/>
          </a:solidFill>
          <a:latin typeface="Rockwell Extra Bold"/>
          <a:ea typeface="+mj-ea"/>
          <a:cs typeface="Rockwell Extra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660066"/>
        </a:buClr>
        <a:buFont typeface="Wingdings" charset="2"/>
        <a:buChar char="ü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660066"/>
        </a:buClr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60066"/>
        </a:buClr>
        <a:buFont typeface="Wingdings" charset="2"/>
        <a:buChar char="ü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12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60400" y="1524000"/>
            <a:ext cx="7797800" cy="1941286"/>
          </a:xfrm>
        </p:spPr>
        <p:txBody>
          <a:bodyPr/>
          <a:lstStyle/>
          <a:p>
            <a:pPr algn="ctr"/>
            <a:r>
              <a:rPr lang="en-US" dirty="0" smtClean="0"/>
              <a:t>Advice for young scientists</a:t>
            </a:r>
            <a:endParaRPr lang="en-US" dirty="0"/>
          </a:p>
        </p:txBody>
      </p:sp>
      <p:sp>
        <p:nvSpPr>
          <p:cNvPr id="712713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31771"/>
            <a:ext cx="6400800" cy="2133600"/>
          </a:xfrm>
        </p:spPr>
        <p:txBody>
          <a:bodyPr/>
          <a:lstStyle/>
          <a:p>
            <a:r>
              <a:rPr lang="en-US" sz="2800" dirty="0"/>
              <a:t>Luis A. Nunes Amaral</a:t>
            </a:r>
          </a:p>
          <a:p>
            <a:r>
              <a:rPr lang="en-US" sz="2000" dirty="0"/>
              <a:t>Howard Hughes Medical Institute</a:t>
            </a:r>
          </a:p>
          <a:p>
            <a:r>
              <a:rPr lang="en-US" sz="2000" dirty="0"/>
              <a:t>Dept. of Chemical and Biological Engineering</a:t>
            </a:r>
          </a:p>
          <a:p>
            <a:r>
              <a:rPr lang="en-US" sz="2000" dirty="0"/>
              <a:t>Dept. of Medicine</a:t>
            </a:r>
          </a:p>
          <a:p>
            <a:r>
              <a:rPr lang="en-US" sz="2000" dirty="0"/>
              <a:t>Northwestern Institute on Complex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012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Data-driven 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C7C9-20CA-934C-ABDD-C54CFDEF967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05" y="1400090"/>
            <a:ext cx="8080202" cy="432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01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Framingham Heart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C7C9-20CA-934C-ABDD-C54CFDEF967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8000" y="2768600"/>
            <a:ext cx="8178800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Research Milestones</a:t>
            </a:r>
          </a:p>
          <a:p>
            <a:endParaRPr lang="en-US" sz="800" dirty="0" smtClean="0">
              <a:solidFill>
                <a:srgbClr val="800000"/>
              </a:solidFill>
            </a:endParaRPr>
          </a:p>
          <a:p>
            <a:r>
              <a:rPr lang="en-US" sz="2000" dirty="0" smtClean="0"/>
              <a:t>1960 	Cigarette smoking found to increase the risk of heart disease</a:t>
            </a:r>
          </a:p>
          <a:p>
            <a:r>
              <a:rPr lang="en-US" sz="2000" dirty="0" smtClean="0"/>
              <a:t>1961 	Cholesterol level, blood pressure, and electrocardiogram 		abnormalities found to increase the risk of heart disease</a:t>
            </a:r>
          </a:p>
          <a:p>
            <a:r>
              <a:rPr lang="en-US" sz="2000" dirty="0" smtClean="0"/>
              <a:t>1967 	Physical activity found to reduce the risk of heart disease and 	obesity to increase the risk of heart disease</a:t>
            </a:r>
          </a:p>
          <a:p>
            <a:r>
              <a:rPr lang="en-US" sz="2000" dirty="0" smtClean="0"/>
              <a:t>1970 	High blood pressure found to increase the risk of stroke</a:t>
            </a:r>
          </a:p>
          <a:p>
            <a:r>
              <a:rPr lang="en-US" sz="2000" dirty="0" smtClean="0"/>
              <a:t>1976 	Menopause found to increase the risk of heart disease</a:t>
            </a:r>
          </a:p>
          <a:p>
            <a:r>
              <a:rPr lang="en-US" sz="2000" dirty="0" smtClean="0"/>
              <a:t>1978 	Psychosocial factors found to affect heart disease</a:t>
            </a:r>
          </a:p>
          <a:p>
            <a:r>
              <a:rPr lang="en-US" sz="2000" dirty="0" smtClean="0"/>
              <a:t>1988 	High levels of HDL cholesterol found to reduce risk of death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08001" y="1443842"/>
            <a:ext cx="81787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5,209 men and women between the ages of 30 and 62</a:t>
            </a:r>
            <a:endParaRPr lang="en-US" dirty="0" smtClean="0"/>
          </a:p>
          <a:p>
            <a:r>
              <a:rPr lang="en-US" sz="2000" dirty="0" smtClean="0"/>
              <a:t>Extensive physical examinations and lifestyle interviews repeated every two</a:t>
            </a:r>
            <a:r>
              <a:rPr lang="en-US" dirty="0" smtClean="0"/>
              <a:t> </a:t>
            </a:r>
            <a:r>
              <a:rPr lang="en-US" sz="2000" dirty="0" smtClean="0"/>
              <a:t>years</a:t>
            </a:r>
          </a:p>
        </p:txBody>
      </p:sp>
    </p:spTree>
    <p:extLst>
      <p:ext uri="{BB962C8B-B14F-4D97-AF65-F5344CB8AC3E}">
        <p14:creationId xmlns:p14="http://schemas.microsoft.com/office/powerpoint/2010/main" val="2962198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</a:t>
            </a:r>
            <a:r>
              <a:rPr lang="en-US" dirty="0" smtClean="0"/>
              <a:t>n one do to succeed?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C7C9-20CA-934C-ABDD-C54CFDEF967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715" y="1059383"/>
            <a:ext cx="6086068" cy="56171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2031697" y="2739568"/>
            <a:ext cx="1324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Getting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3365500" y="2756251"/>
            <a:ext cx="1324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Funded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9257" y="3936996"/>
            <a:ext cx="1625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Doing Great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5447327" y="4556990"/>
            <a:ext cx="15150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558ED5"/>
                </a:solidFill>
              </a:rPr>
              <a:t>Research</a:t>
            </a:r>
            <a:endParaRPr lang="en-US" sz="2800" dirty="0">
              <a:solidFill>
                <a:srgbClr val="558ED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3725" y="4032038"/>
            <a:ext cx="162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Becoming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3725" y="5087857"/>
            <a:ext cx="162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Known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9324" y="2077353"/>
            <a:ext cx="2431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Comunicating</a:t>
            </a:r>
            <a:endParaRPr lang="en-US" sz="2800" dirty="0" smtClean="0"/>
          </a:p>
        </p:txBody>
      </p:sp>
      <p:sp>
        <p:nvSpPr>
          <p:cNvPr id="14" name="TextBox 13"/>
          <p:cNvSpPr txBox="1"/>
          <p:nvPr/>
        </p:nvSpPr>
        <p:spPr>
          <a:xfrm rot="19523785">
            <a:off x="4005345" y="3126470"/>
            <a:ext cx="1663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</a:t>
            </a:r>
            <a:r>
              <a:rPr lang="en-US" sz="2800" dirty="0" smtClean="0"/>
              <a:t>ell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 rot="2280245">
            <a:off x="5495167" y="3171169"/>
            <a:ext cx="141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Often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5269766" y="2729307"/>
            <a:ext cx="429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&amp;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3624662" y="6488668"/>
            <a:ext cx="5160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Puzzle borrowed from http://</a:t>
            </a:r>
            <a:r>
              <a:rPr lang="en-US" dirty="0" err="1" smtClean="0"/>
              <a:t>masenomathscamp.net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285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Doing great research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9900" y="1708358"/>
            <a:ext cx="8216900" cy="4540042"/>
          </a:xfrm>
        </p:spPr>
        <p:txBody>
          <a:bodyPr wrap="square">
            <a:normAutofit/>
          </a:bodyPr>
          <a:lstStyle/>
          <a:p>
            <a:pPr marL="742950" indent="-742950">
              <a:buNone/>
            </a:pPr>
            <a:endParaRPr lang="en-US" dirty="0" smtClean="0"/>
          </a:p>
          <a:p>
            <a:pPr marL="742950" indent="-742950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does discovery/innovation occur?</a:t>
            </a:r>
          </a:p>
          <a:p>
            <a:pPr marL="742950" indent="-742950"/>
            <a:endParaRPr lang="en-US" dirty="0" smtClean="0"/>
          </a:p>
          <a:p>
            <a:pPr marL="742950" indent="-74295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What can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one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do to foster discovery?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187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4" name="Text Box 4"/>
          <p:cNvSpPr txBox="1">
            <a:spLocks noChangeArrowheads="1"/>
          </p:cNvSpPr>
          <p:nvPr/>
        </p:nvSpPr>
        <p:spPr bwMode="auto">
          <a:xfrm>
            <a:off x="4203700" y="1702018"/>
            <a:ext cx="39497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Christopher Columbus</a:t>
            </a:r>
            <a:r>
              <a:rPr lang="en-US" sz="2800" b="0" dirty="0">
                <a:solidFill>
                  <a:srgbClr val="000000"/>
                </a:solidFill>
              </a:rPr>
              <a:t> </a:t>
            </a:r>
            <a:r>
              <a:rPr lang="en-US" sz="2800" b="0" i="1" dirty="0">
                <a:solidFill>
                  <a:srgbClr val="800000"/>
                </a:solidFill>
              </a:rPr>
              <a:t>never abandoned the belief that he had reached Asia</a:t>
            </a:r>
            <a:r>
              <a:rPr lang="en-US" sz="2800" b="0" i="1" dirty="0" smtClean="0">
                <a:solidFill>
                  <a:srgbClr val="800000"/>
                </a:solidFill>
              </a:rPr>
              <a:t>.</a:t>
            </a:r>
            <a:r>
              <a:rPr lang="en-US" sz="2800" b="0" dirty="0" smtClean="0">
                <a:solidFill>
                  <a:srgbClr val="000000"/>
                </a:solidFill>
              </a:rPr>
              <a:t> </a:t>
            </a:r>
            <a:endParaRPr lang="en-US" sz="2800" dirty="0"/>
          </a:p>
        </p:txBody>
      </p:sp>
      <p:pic>
        <p:nvPicPr>
          <p:cNvPr id="512005" name="Picture 5" descr="ChristopherColumbus.jpg                                        0005D027Arrabida                       BE74CF2D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460500"/>
            <a:ext cx="2924175" cy="3581400"/>
          </a:xfrm>
          <a:prstGeom prst="rect">
            <a:avLst/>
          </a:prstGeom>
          <a:noFill/>
        </p:spPr>
      </p:pic>
      <p:pic>
        <p:nvPicPr>
          <p:cNvPr id="512006" name="Picture 6" descr="1492home.jpg                                                   0005D027Arrabida                       BE74CF2D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3683000"/>
            <a:ext cx="3581400" cy="2387600"/>
          </a:xfrm>
          <a:prstGeom prst="rect">
            <a:avLst/>
          </a:prstGeom>
          <a:noFill/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400090"/>
          </a:xfrm>
        </p:spPr>
        <p:txBody>
          <a:bodyPr>
            <a:normAutofit/>
          </a:bodyPr>
          <a:lstStyle/>
          <a:p>
            <a:r>
              <a:rPr lang="en-US" dirty="0" smtClean="0"/>
              <a:t>Right place, right time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913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400090"/>
          </a:xfrm>
        </p:spPr>
        <p:txBody>
          <a:bodyPr>
            <a:normAutofit/>
          </a:bodyPr>
          <a:lstStyle/>
          <a:p>
            <a:r>
              <a:rPr lang="en-US" dirty="0" smtClean="0"/>
              <a:t>Right place, right time</a:t>
            </a:r>
            <a:endParaRPr lang="en-US" dirty="0"/>
          </a:p>
        </p:txBody>
      </p:sp>
      <p:pic>
        <p:nvPicPr>
          <p:cNvPr id="7" name="Picture 4" descr="&#10;flem01.gif                                                     0005D027Arrabida                       BE74CF2D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300" y="1416755"/>
            <a:ext cx="2830513" cy="3810000"/>
          </a:xfrm>
          <a:prstGeom prst="rect">
            <a:avLst/>
          </a:prstGeom>
          <a:noFill/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784600" y="1854200"/>
            <a:ext cx="4660900" cy="310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Upon returning from his  August vacation, </a:t>
            </a:r>
            <a:r>
              <a:rPr lang="en-US" sz="2800" dirty="0" smtClean="0"/>
              <a:t>Alexander </a:t>
            </a:r>
            <a:r>
              <a:rPr lang="en-US" sz="2800" dirty="0"/>
              <a:t>Fleming </a:t>
            </a:r>
            <a:r>
              <a:rPr lang="en-US" sz="2800" b="0" dirty="0" smtClean="0">
                <a:solidFill>
                  <a:srgbClr val="0D0D0D"/>
                </a:solidFill>
              </a:rPr>
              <a:t>discovered that </a:t>
            </a:r>
            <a:r>
              <a:rPr lang="en-US" sz="2800" dirty="0" smtClean="0">
                <a:solidFill>
                  <a:srgbClr val="0D0D0D"/>
                </a:solidFill>
              </a:rPr>
              <a:t>a fungus of the</a:t>
            </a:r>
            <a:r>
              <a:rPr lang="en-US" sz="2800" i="1" dirty="0" smtClean="0">
                <a:solidFill>
                  <a:srgbClr val="800000"/>
                </a:solidFill>
              </a:rPr>
              <a:t> </a:t>
            </a:r>
            <a:r>
              <a:rPr lang="en-US" sz="2800" i="1" dirty="0" err="1" smtClean="0">
                <a:solidFill>
                  <a:srgbClr val="800000"/>
                </a:solidFill>
              </a:rPr>
              <a:t>Penicillium</a:t>
            </a:r>
            <a:r>
              <a:rPr lang="en-US" sz="2800" i="1" dirty="0" smtClean="0">
                <a:solidFill>
                  <a:srgbClr val="800000"/>
                </a:solidFill>
              </a:rPr>
              <a:t> genus </a:t>
            </a:r>
            <a:r>
              <a:rPr lang="en-US" sz="2800" dirty="0" smtClean="0">
                <a:solidFill>
                  <a:srgbClr val="0D0D0D"/>
                </a:solidFill>
              </a:rPr>
              <a:t>had, by chance, contaminated a bacterial culture, killing the closest colonies</a:t>
            </a:r>
            <a:r>
              <a:rPr lang="en-US" sz="28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800" b="0" dirty="0" smtClean="0">
              <a:solidFill>
                <a:srgbClr val="800000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479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D37827F-AA39-BB4D-969D-BFF229656E46}" type="slidenum">
              <a:rPr lang="en-US"/>
              <a:pPr/>
              <a:t>15</a:t>
            </a:fld>
            <a:r>
              <a:rPr lang="en-US"/>
              <a:t> of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/>
              <a:t>49</a:t>
            </a:r>
          </a:p>
        </p:txBody>
      </p:sp>
      <p:sp>
        <p:nvSpPr>
          <p:cNvPr id="515076" name="Text Box 4"/>
          <p:cNvSpPr txBox="1">
            <a:spLocks noChangeArrowheads="1"/>
          </p:cNvSpPr>
          <p:nvPr/>
        </p:nvSpPr>
        <p:spPr bwMode="auto">
          <a:xfrm>
            <a:off x="3975100" y="1552575"/>
            <a:ext cx="4711700" cy="41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/>
              <a:t>Gregor</a:t>
            </a:r>
            <a:r>
              <a:rPr lang="en-US" sz="2800" dirty="0"/>
              <a:t> Mendel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had been trained in mathematics and </a:t>
            </a:r>
            <a:r>
              <a:rPr lang="en-US" sz="2800" b="0" dirty="0">
                <a:solidFill>
                  <a:srgbClr val="800000"/>
                </a:solidFill>
              </a:rPr>
              <a:t>learned how to design experiments and analyze data.</a:t>
            </a:r>
            <a:r>
              <a:rPr lang="en-US" sz="2800" b="0" dirty="0" smtClean="0">
                <a:solidFill>
                  <a:srgbClr val="80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D0D0D"/>
                </a:solidFill>
              </a:rPr>
              <a:t>B</a:t>
            </a:r>
            <a:r>
              <a:rPr lang="en-US" sz="2800" b="0" dirty="0" smtClean="0">
                <a:solidFill>
                  <a:srgbClr val="0D0D0D"/>
                </a:solidFill>
              </a:rPr>
              <a:t>otanists </a:t>
            </a:r>
            <a:r>
              <a:rPr lang="en-US" sz="2800" b="0" dirty="0">
                <a:solidFill>
                  <a:srgbClr val="0D0D0D"/>
                </a:solidFill>
              </a:rPr>
              <a:t>of Mendel's time were not accustomed to statistics and so </a:t>
            </a:r>
            <a:r>
              <a:rPr lang="en-US" sz="2800" b="0" dirty="0">
                <a:solidFill>
                  <a:srgbClr val="800000"/>
                </a:solidFill>
              </a:rPr>
              <a:t>couldn't recognize the importance of Mendel's discovery</a:t>
            </a:r>
            <a:r>
              <a:rPr lang="en-US" sz="2800" b="0" dirty="0" smtClean="0">
                <a:solidFill>
                  <a:srgbClr val="000000"/>
                </a:solidFill>
              </a:rPr>
              <a:t>.</a:t>
            </a:r>
            <a:endParaRPr lang="en-US" sz="2800" b="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70" y="1400090"/>
            <a:ext cx="3211830" cy="4572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transfer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58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100" name="Text Box 1028"/>
          <p:cNvSpPr txBox="1">
            <a:spLocks noChangeArrowheads="1"/>
          </p:cNvSpPr>
          <p:nvPr/>
        </p:nvSpPr>
        <p:spPr bwMode="auto">
          <a:xfrm>
            <a:off x="3568700" y="1524000"/>
            <a:ext cx="49657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John von Neumann </a:t>
            </a:r>
            <a:r>
              <a:rPr lang="en-US" sz="2800" b="0" dirty="0">
                <a:solidFill>
                  <a:srgbClr val="000000"/>
                </a:solidFill>
              </a:rPr>
              <a:t>made important contributions in </a:t>
            </a:r>
            <a:r>
              <a:rPr lang="en-US" sz="2800" b="0" i="1" dirty="0">
                <a:solidFill>
                  <a:srgbClr val="800000"/>
                </a:solidFill>
              </a:rPr>
              <a:t>quantum </a:t>
            </a:r>
            <a:r>
              <a:rPr lang="en-US" sz="2800" b="0" i="1" dirty="0" smtClean="0">
                <a:solidFill>
                  <a:srgbClr val="800000"/>
                </a:solidFill>
              </a:rPr>
              <a:t>physics, </a:t>
            </a:r>
            <a:r>
              <a:rPr lang="en-US" sz="2800" b="0" i="1" dirty="0">
                <a:solidFill>
                  <a:srgbClr val="800000"/>
                </a:solidFill>
              </a:rPr>
              <a:t>computer science, economics and many</a:t>
            </a:r>
            <a:r>
              <a:rPr lang="en-US" sz="2800" b="0" i="1" dirty="0" smtClean="0">
                <a:solidFill>
                  <a:srgbClr val="800000"/>
                </a:solidFill>
              </a:rPr>
              <a:t> mathematical </a:t>
            </a:r>
            <a:r>
              <a:rPr lang="en-US" sz="2800" b="0" i="1" dirty="0">
                <a:solidFill>
                  <a:srgbClr val="800000"/>
                </a:solidFill>
              </a:rPr>
              <a:t>fields</a:t>
            </a:r>
            <a:r>
              <a:rPr lang="en-US" sz="2800" b="0" i="1" dirty="0">
                <a:solidFill>
                  <a:srgbClr val="FF0000"/>
                </a:solidFill>
              </a:rPr>
              <a:t>.</a:t>
            </a:r>
            <a:r>
              <a:rPr lang="en-US" sz="2800" b="0" i="1" dirty="0" smtClean="0">
                <a:solidFill>
                  <a:srgbClr val="FF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800" b="0" dirty="0" smtClean="0"/>
              <a:t>Von </a:t>
            </a:r>
            <a:r>
              <a:rPr lang="en-US" sz="2800" b="0" dirty="0"/>
              <a:t>Neumann </a:t>
            </a:r>
            <a:r>
              <a:rPr lang="en-US" sz="2800" b="0" dirty="0" smtClean="0"/>
              <a:t>developed </a:t>
            </a:r>
            <a:r>
              <a:rPr lang="en-US" sz="2800" b="0" dirty="0"/>
              <a:t>the mathematical basis of </a:t>
            </a:r>
            <a:r>
              <a:rPr lang="en-US" sz="2800" b="0" dirty="0">
                <a:solidFill>
                  <a:srgbClr val="800000"/>
                </a:solidFill>
              </a:rPr>
              <a:t>game theory</a:t>
            </a:r>
            <a:r>
              <a:rPr lang="en-US" sz="2800" b="0" dirty="0"/>
              <a:t>, but “…had von Neumann and Morgenstern never met, it seems unlikely that game theory would have been developed."</a:t>
            </a:r>
          </a:p>
        </p:txBody>
      </p:sp>
      <p:pic>
        <p:nvPicPr>
          <p:cNvPr id="516101" name="Picture 1029" descr="200px-JohnvonNeumann#5671FF.jpg                                0005D027Arrabida                       BE74CF2D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47800"/>
            <a:ext cx="2906713" cy="3429000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transfer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636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Doing great research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9900" y="1708358"/>
            <a:ext cx="8216900" cy="4540042"/>
          </a:xfrm>
        </p:spPr>
        <p:txBody>
          <a:bodyPr wrap="square">
            <a:normAutofit/>
          </a:bodyPr>
          <a:lstStyle/>
          <a:p>
            <a:pPr marL="742950" indent="-742950"/>
            <a:endParaRPr lang="en-US" dirty="0" smtClean="0"/>
          </a:p>
          <a:p>
            <a:pPr marL="742950" indent="-742950"/>
            <a:r>
              <a:rPr lang="en-US" dirty="0" smtClean="0">
                <a:solidFill>
                  <a:srgbClr val="A6A6A6"/>
                </a:solidFill>
              </a:rPr>
              <a:t>When does discovery/innovation occur?</a:t>
            </a:r>
          </a:p>
          <a:p>
            <a:pPr marL="742950" indent="-742950"/>
            <a:endParaRPr lang="en-US" dirty="0" smtClean="0"/>
          </a:p>
          <a:p>
            <a:pPr marL="742950" indent="-742950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can </a:t>
            </a:r>
            <a:r>
              <a:rPr lang="en-US" b="1" i="1" dirty="0" smtClean="0">
                <a:solidFill>
                  <a:srgbClr val="800000"/>
                </a:solidFill>
              </a:rPr>
              <a:t>one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to foster discovery?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154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can </a:t>
            </a:r>
            <a:r>
              <a:rPr lang="en-US" i="1" dirty="0" smtClean="0"/>
              <a:t>one</a:t>
            </a:r>
            <a:r>
              <a:rPr lang="en-US" dirty="0" smtClean="0"/>
              <a:t> </a:t>
            </a:r>
            <a:r>
              <a:rPr lang="en-US" dirty="0" smtClean="0"/>
              <a:t>do?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9900" y="1708358"/>
            <a:ext cx="8216900" cy="4540042"/>
          </a:xfrm>
        </p:spPr>
        <p:txBody>
          <a:bodyPr wrap="square">
            <a:normAutofit fontScale="77500" lnSpcReduction="20000"/>
          </a:bodyPr>
          <a:lstStyle/>
          <a:p>
            <a:pPr marL="742950" indent="-742950"/>
            <a:r>
              <a:rPr lang="en-US" sz="4129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Leave my comfort zone </a:t>
            </a:r>
          </a:p>
          <a:p>
            <a:pPr marL="1143000" lvl="1" indent="-742950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Team work</a:t>
            </a:r>
          </a:p>
          <a:p>
            <a:pPr marL="742950" indent="-742950"/>
            <a:endParaRPr lang="en-US" dirty="0" smtClean="0"/>
          </a:p>
          <a:p>
            <a:pPr marL="742950" indent="-742950"/>
            <a:r>
              <a:rPr lang="en-US" sz="4129" dirty="0" smtClean="0">
                <a:solidFill>
                  <a:schemeClr val="bg1">
                    <a:lumMod val="50000"/>
                  </a:schemeClr>
                </a:solidFill>
              </a:rPr>
              <a:t>Mentor and be mentored</a:t>
            </a:r>
          </a:p>
          <a:p>
            <a:pPr marL="1143000" lvl="1" indent="-742950"/>
            <a:r>
              <a:rPr lang="en-US" dirty="0" smtClean="0">
                <a:solidFill>
                  <a:srgbClr val="A6A6A6"/>
                </a:solidFill>
              </a:rPr>
              <a:t>Does mentor fecundity correlate with other measures of academic productivity and recognition?</a:t>
            </a:r>
          </a:p>
          <a:p>
            <a:pPr marL="742950" indent="-742950"/>
            <a:endParaRPr lang="en-US" dirty="0" smtClean="0"/>
          </a:p>
          <a:p>
            <a:pPr marL="1143000" lvl="1" indent="-74295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Does mentor fecundity impact fecundity of protégés?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66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C7C9-20CA-934C-ABDD-C54CFDEF967F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715" y="1059383"/>
            <a:ext cx="6086068" cy="56171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2031697" y="2739568"/>
            <a:ext cx="1324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Getting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3365500" y="2756251"/>
            <a:ext cx="1324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Funded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9257" y="3936996"/>
            <a:ext cx="1625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Doing Great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5447327" y="4556990"/>
            <a:ext cx="15150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558ED5"/>
                </a:solidFill>
              </a:rPr>
              <a:t>Research</a:t>
            </a:r>
            <a:endParaRPr lang="en-US" sz="2800" dirty="0">
              <a:solidFill>
                <a:srgbClr val="558ED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3725" y="4032038"/>
            <a:ext cx="162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Becoming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3725" y="5087857"/>
            <a:ext cx="162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Known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9324" y="2077353"/>
            <a:ext cx="2431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Comunicating</a:t>
            </a:r>
            <a:endParaRPr lang="en-US" sz="2800" dirty="0" smtClean="0"/>
          </a:p>
        </p:txBody>
      </p:sp>
      <p:sp>
        <p:nvSpPr>
          <p:cNvPr id="14" name="TextBox 13"/>
          <p:cNvSpPr txBox="1"/>
          <p:nvPr/>
        </p:nvSpPr>
        <p:spPr>
          <a:xfrm rot="19523785">
            <a:off x="4005345" y="3126470"/>
            <a:ext cx="1663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</a:t>
            </a:r>
            <a:r>
              <a:rPr lang="en-US" sz="2800" dirty="0" smtClean="0"/>
              <a:t>ell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 rot="2280245">
            <a:off x="5495167" y="3171169"/>
            <a:ext cx="141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Often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5269766" y="2729307"/>
            <a:ext cx="429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&amp;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3624662" y="6488668"/>
            <a:ext cx="5160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Puzzle borrowed from http://</a:t>
            </a:r>
            <a:r>
              <a:rPr lang="en-US" dirty="0" err="1" smtClean="0"/>
              <a:t>masenomathscamp.net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127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Teams</a:t>
            </a:r>
            <a:endParaRPr lang="en-US" dirty="0"/>
          </a:p>
        </p:txBody>
      </p:sp>
      <p:pic>
        <p:nvPicPr>
          <p:cNvPr id="519171" name="Picture 1027" descr="m_year_all"/>
          <p:cNvPicPr>
            <a:picLocks noChangeAspect="1" noChangeArrowheads="1"/>
          </p:cNvPicPr>
          <p:nvPr/>
        </p:nvPicPr>
        <p:blipFill>
          <a:blip r:embed="rId2"/>
          <a:srcRect t="49718"/>
          <a:stretch>
            <a:fillRect/>
          </a:stretch>
        </p:blipFill>
        <p:spPr bwMode="auto">
          <a:xfrm>
            <a:off x="774700" y="2805510"/>
            <a:ext cx="7721600" cy="1720453"/>
          </a:xfrm>
          <a:prstGeom prst="rect">
            <a:avLst/>
          </a:prstGeom>
          <a:noFill/>
        </p:spPr>
      </p:pic>
      <p:sp>
        <p:nvSpPr>
          <p:cNvPr id="519172" name="Rectangle 1028"/>
          <p:cNvSpPr>
            <a:spLocks noChangeArrowheads="1"/>
          </p:cNvSpPr>
          <p:nvPr/>
        </p:nvSpPr>
        <p:spPr bwMode="auto">
          <a:xfrm>
            <a:off x="2870200" y="6510923"/>
            <a:ext cx="5816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b="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Guimera</a:t>
            </a:r>
            <a:r>
              <a:rPr lang="en-US" b="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Uzzi</a:t>
            </a:r>
            <a:r>
              <a:rPr lang="en-US" b="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Spiro  &amp; </a:t>
            </a:r>
            <a:r>
              <a:rPr lang="en-US" b="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Amaral</a:t>
            </a:r>
            <a:r>
              <a:rPr lang="en-US" b="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Science </a:t>
            </a:r>
            <a:r>
              <a:rPr lang="en-US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308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 697 (2005)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407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Team characteristics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7158" t="13895" r="7158" b="13895"/>
          <a:stretch>
            <a:fillRect/>
          </a:stretch>
        </p:blipFill>
        <p:spPr>
          <a:xfrm>
            <a:off x="537883" y="1400152"/>
            <a:ext cx="7820379" cy="509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26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Measuring team </a:t>
            </a:r>
            <a:r>
              <a:rPr lang="en-US" dirty="0"/>
              <a:t>size </a:t>
            </a:r>
          </a:p>
        </p:txBody>
      </p:sp>
      <p:pic>
        <p:nvPicPr>
          <p:cNvPr id="518147" name="Picture 1027" descr="artic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660338"/>
            <a:ext cx="3260725" cy="4219762"/>
          </a:xfrm>
          <a:prstGeom prst="rect">
            <a:avLst/>
          </a:prstGeom>
          <a:noFill/>
        </p:spPr>
      </p:pic>
      <p:sp>
        <p:nvSpPr>
          <p:cNvPr id="518148" name="Text Box 1028"/>
          <p:cNvSpPr txBox="1">
            <a:spLocks noChangeArrowheads="1"/>
          </p:cNvSpPr>
          <p:nvPr/>
        </p:nvSpPr>
        <p:spPr bwMode="auto">
          <a:xfrm>
            <a:off x="4572000" y="6035675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b="0" dirty="0">
                <a:solidFill>
                  <a:srgbClr val="FF0000"/>
                </a:solidFill>
                <a:latin typeface="Helvetica" charset="0"/>
              </a:rPr>
              <a:t>Team size is 192</a:t>
            </a:r>
            <a:endParaRPr lang="en-US" sz="2400" b="0" i="1" dirty="0">
              <a:solidFill>
                <a:srgbClr val="FF0000"/>
              </a:solidFill>
              <a:latin typeface="Times New Roman" charset="0"/>
            </a:endParaRPr>
          </a:p>
        </p:txBody>
      </p:sp>
      <p:pic>
        <p:nvPicPr>
          <p:cNvPr id="518149" name="Picture 1029" descr="watson-cri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447800"/>
            <a:ext cx="3276600" cy="3167063"/>
          </a:xfrm>
          <a:prstGeom prst="rect">
            <a:avLst/>
          </a:prstGeom>
          <a:noFill/>
        </p:spPr>
      </p:pic>
      <p:sp>
        <p:nvSpPr>
          <p:cNvPr id="518150" name="Text Box 1030"/>
          <p:cNvSpPr txBox="1">
            <a:spLocks noChangeArrowheads="1"/>
          </p:cNvSpPr>
          <p:nvPr/>
        </p:nvSpPr>
        <p:spPr bwMode="auto">
          <a:xfrm>
            <a:off x="838200" y="4876800"/>
            <a:ext cx="304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b="0" dirty="0">
                <a:solidFill>
                  <a:srgbClr val="FF0000"/>
                </a:solidFill>
                <a:latin typeface="Helvetica" charset="0"/>
              </a:rPr>
              <a:t>Team size is 2 (actually 4)</a:t>
            </a:r>
            <a:endParaRPr lang="en-US" sz="2400" b="0" i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51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diversity</a:t>
            </a:r>
            <a:endParaRPr lang="en-US" dirty="0"/>
          </a:p>
        </p:txBody>
      </p:sp>
      <p:pic>
        <p:nvPicPr>
          <p:cNvPr id="520196" name="Picture 4" descr="bush-cheney-ri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1790700"/>
            <a:ext cx="3708400" cy="3058804"/>
          </a:xfrm>
          <a:prstGeom prst="rect">
            <a:avLst/>
          </a:prstGeom>
          <a:noFill/>
          <a:ln/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0" y="3162969"/>
            <a:ext cx="3894418" cy="2974406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55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expertise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0" y="3495675"/>
            <a:ext cx="4064000" cy="299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400090"/>
            <a:ext cx="4850118" cy="3578310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81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graphicFrame>
        <p:nvGraphicFramePr>
          <p:cNvPr id="523267" name="Group 3"/>
          <p:cNvGraphicFramePr>
            <a:graphicFrameLocks noGrp="1"/>
          </p:cNvGraphicFramePr>
          <p:nvPr/>
        </p:nvGraphicFramePr>
        <p:xfrm>
          <a:off x="850153" y="1583765"/>
          <a:ext cx="7566212" cy="4690063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641725"/>
                <a:gridCol w="1570346"/>
                <a:gridCol w="1476661"/>
                <a:gridCol w="1391898"/>
                <a:gridCol w="1485582"/>
              </a:tblGrid>
              <a:tr h="751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Field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Period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Teams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Agents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Journals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</a:tr>
              <a:tr h="751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Broadway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1877-1990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2,258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4,113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----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</a:tr>
              <a:tr h="8594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Social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psychology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1955-2004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16,526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23,029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</a:tr>
              <a:tr h="751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Economics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1955-2004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14,870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23,236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</a:tr>
              <a:tr h="770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Ecology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1955-2004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26,888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38,609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</a:tr>
              <a:tr h="770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Astronomy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1955-2004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30,552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30,192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5" name="Rectangle 1028"/>
          <p:cNvSpPr>
            <a:spLocks noChangeArrowheads="1"/>
          </p:cNvSpPr>
          <p:nvPr/>
        </p:nvSpPr>
        <p:spPr bwMode="auto">
          <a:xfrm>
            <a:off x="2870200" y="6510923"/>
            <a:ext cx="5816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b="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Guimera</a:t>
            </a:r>
            <a:r>
              <a:rPr lang="en-US" b="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Uzzi</a:t>
            </a:r>
            <a:r>
              <a:rPr lang="en-US" b="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Spiro  &amp; </a:t>
            </a:r>
            <a:r>
              <a:rPr lang="en-US" b="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Amaral</a:t>
            </a:r>
            <a:r>
              <a:rPr lang="en-US" b="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Science </a:t>
            </a:r>
            <a:r>
              <a:rPr lang="en-US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308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 697 (2005)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63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Team size</a:t>
            </a:r>
            <a:endParaRPr lang="en-US" dirty="0"/>
          </a:p>
        </p:txBody>
      </p:sp>
      <p:pic>
        <p:nvPicPr>
          <p:cNvPr id="519171" name="Picture 1027" descr="m_year_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700" y="2221999"/>
            <a:ext cx="7721600" cy="3421564"/>
          </a:xfrm>
          <a:prstGeom prst="rect">
            <a:avLst/>
          </a:prstGeom>
          <a:noFill/>
        </p:spPr>
      </p:pic>
      <p:sp>
        <p:nvSpPr>
          <p:cNvPr id="519172" name="Rectangle 1028"/>
          <p:cNvSpPr>
            <a:spLocks noChangeArrowheads="1"/>
          </p:cNvSpPr>
          <p:nvPr/>
        </p:nvSpPr>
        <p:spPr bwMode="auto">
          <a:xfrm>
            <a:off x="2870200" y="6510923"/>
            <a:ext cx="5816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b="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Guimera</a:t>
            </a:r>
            <a:r>
              <a:rPr lang="en-US" b="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Uzzi</a:t>
            </a:r>
            <a:r>
              <a:rPr lang="en-US" b="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Spiro  &amp; </a:t>
            </a:r>
            <a:r>
              <a:rPr lang="en-US" b="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Amaral</a:t>
            </a:r>
            <a:r>
              <a:rPr lang="en-US" b="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Science </a:t>
            </a:r>
            <a:r>
              <a:rPr lang="en-US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308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 697 (2005)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691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Team characteristics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7158" t="13895" r="7158" b="13895"/>
          <a:stretch>
            <a:fillRect/>
          </a:stretch>
        </p:blipFill>
        <p:spPr>
          <a:xfrm>
            <a:off x="537883" y="1400152"/>
            <a:ext cx="7820379" cy="5092723"/>
          </a:xfrm>
          <a:prstGeom prst="rect">
            <a:avLst/>
          </a:prstGeom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 rot="8248308">
            <a:off x="1877201" y="3528239"/>
            <a:ext cx="168275" cy="1676400"/>
          </a:xfrm>
          <a:prstGeom prst="upArrow">
            <a:avLst>
              <a:gd name="adj1" fmla="val 50000"/>
              <a:gd name="adj2" fmla="val 24905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 rot="5400000">
            <a:off x="3785739" y="1358815"/>
            <a:ext cx="168275" cy="1676400"/>
          </a:xfrm>
          <a:prstGeom prst="upArrow">
            <a:avLst>
              <a:gd name="adj1" fmla="val 50000"/>
              <a:gd name="adj2" fmla="val 24905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43030" y="1400090"/>
            <a:ext cx="24937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 smtClean="0">
                <a:solidFill>
                  <a:srgbClr val="800000"/>
                </a:solidFill>
              </a:rPr>
              <a:t>p</a:t>
            </a:r>
            <a:r>
              <a:rPr lang="en-US" sz="2000" dirty="0" smtClean="0">
                <a:solidFill>
                  <a:srgbClr val="800000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probability of a team member being an incumbent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537882" y="2415753"/>
            <a:ext cx="24937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 smtClean="0">
                <a:solidFill>
                  <a:srgbClr val="800000"/>
                </a:solidFill>
              </a:rPr>
              <a:t>q</a:t>
            </a:r>
            <a:r>
              <a:rPr lang="en-US" sz="2000" dirty="0" smtClean="0">
                <a:solidFill>
                  <a:srgbClr val="800000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tendency to repeat past collaborations rather than initiate new ones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741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363" name="Picture 3"/>
          <p:cNvPicPr>
            <a:picLocks noChangeAspect="1" noChangeArrowheads="1"/>
          </p:cNvPicPr>
          <p:nvPr/>
        </p:nvPicPr>
        <p:blipFill>
          <a:blip r:embed="rId2"/>
          <a:srcRect r="667"/>
          <a:stretch>
            <a:fillRect/>
          </a:stretch>
        </p:blipFill>
        <p:spPr bwMode="auto">
          <a:xfrm>
            <a:off x="2514600" y="1254893"/>
            <a:ext cx="5369377" cy="521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Impact increases with</a:t>
            </a:r>
            <a:endParaRPr lang="en-US" dirty="0"/>
          </a:p>
        </p:txBody>
      </p:sp>
      <p:sp>
        <p:nvSpPr>
          <p:cNvPr id="527364" name="Text Box 4"/>
          <p:cNvSpPr txBox="1">
            <a:spLocks noChangeArrowheads="1"/>
          </p:cNvSpPr>
          <p:nvPr/>
        </p:nvSpPr>
        <p:spPr bwMode="auto">
          <a:xfrm>
            <a:off x="552823" y="1600199"/>
            <a:ext cx="196177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>
                <a:solidFill>
                  <a:srgbClr val="FF0000"/>
                </a:solidFill>
              </a:rPr>
              <a:t>Increasing</a:t>
            </a:r>
            <a:r>
              <a:rPr lang="en-US" sz="2000" b="0" dirty="0" smtClean="0">
                <a:solidFill>
                  <a:schemeClr val="bg1"/>
                </a:solidFill>
              </a:rPr>
              <a:t> </a:t>
            </a:r>
            <a:r>
              <a:rPr lang="en-US" sz="2000" b="0" dirty="0" smtClean="0">
                <a:solidFill>
                  <a:srgbClr val="0D0D0D"/>
                </a:solidFill>
              </a:rPr>
              <a:t>experience </a:t>
            </a:r>
            <a:r>
              <a:rPr lang="en-US" sz="2000" dirty="0" smtClean="0">
                <a:solidFill>
                  <a:srgbClr val="0D0D0D"/>
                </a:solidFill>
              </a:rPr>
              <a:t>of </a:t>
            </a:r>
            <a:r>
              <a:rPr lang="en-US" sz="2000" b="0" dirty="0" smtClean="0">
                <a:solidFill>
                  <a:srgbClr val="0D0D0D"/>
                </a:solidFill>
              </a:rPr>
              <a:t>team members</a:t>
            </a:r>
            <a:endParaRPr lang="en-US" sz="2000" b="0" dirty="0">
              <a:solidFill>
                <a:srgbClr val="0D0D0D"/>
              </a:solidFill>
            </a:endParaRPr>
          </a:p>
        </p:txBody>
      </p:sp>
      <p:sp>
        <p:nvSpPr>
          <p:cNvPr id="527365" name="Text Box 5"/>
          <p:cNvSpPr txBox="1">
            <a:spLocks noChangeArrowheads="1"/>
          </p:cNvSpPr>
          <p:nvPr/>
        </p:nvSpPr>
        <p:spPr bwMode="auto">
          <a:xfrm>
            <a:off x="552823" y="3240896"/>
            <a:ext cx="196177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>
                <a:solidFill>
                  <a:srgbClr val="009900"/>
                </a:solidFill>
              </a:rPr>
              <a:t>Decreasing </a:t>
            </a:r>
            <a:r>
              <a:rPr lang="en-US" sz="2000" b="0" dirty="0">
                <a:solidFill>
                  <a:srgbClr val="0D0D0D"/>
                </a:solidFill>
              </a:rPr>
              <a:t>probability of repeating  collaborations</a:t>
            </a:r>
          </a:p>
        </p:txBody>
      </p:sp>
      <p:sp>
        <p:nvSpPr>
          <p:cNvPr id="527366" name="AutoShape 6"/>
          <p:cNvSpPr>
            <a:spLocks noChangeArrowheads="1"/>
          </p:cNvSpPr>
          <p:nvPr/>
        </p:nvSpPr>
        <p:spPr bwMode="auto">
          <a:xfrm rot="2848308">
            <a:off x="7112007" y="1390589"/>
            <a:ext cx="168275" cy="1676400"/>
          </a:xfrm>
          <a:prstGeom prst="upArrow">
            <a:avLst>
              <a:gd name="adj1" fmla="val 50000"/>
              <a:gd name="adj2" fmla="val 24905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7367" name="AutoShape 7"/>
          <p:cNvSpPr>
            <a:spLocks noChangeArrowheads="1"/>
          </p:cNvSpPr>
          <p:nvPr/>
        </p:nvSpPr>
        <p:spPr bwMode="auto">
          <a:xfrm rot="7605086">
            <a:off x="7159687" y="2971008"/>
            <a:ext cx="166687" cy="1676400"/>
          </a:xfrm>
          <a:prstGeom prst="upArrow">
            <a:avLst>
              <a:gd name="adj1" fmla="val 50000"/>
              <a:gd name="adj2" fmla="val 251429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7368" name="AutoShape 8"/>
          <p:cNvSpPr>
            <a:spLocks noChangeArrowheads="1"/>
          </p:cNvSpPr>
          <p:nvPr/>
        </p:nvSpPr>
        <p:spPr bwMode="auto">
          <a:xfrm rot="2848308">
            <a:off x="7112006" y="4598824"/>
            <a:ext cx="168275" cy="1676400"/>
          </a:xfrm>
          <a:prstGeom prst="upArrow">
            <a:avLst>
              <a:gd name="adj1" fmla="val 50000"/>
              <a:gd name="adj2" fmla="val 24905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7369" name="Text Box 9"/>
          <p:cNvSpPr txBox="1">
            <a:spLocks noChangeArrowheads="1"/>
          </p:cNvSpPr>
          <p:nvPr/>
        </p:nvSpPr>
        <p:spPr bwMode="auto">
          <a:xfrm>
            <a:off x="552823" y="4935537"/>
            <a:ext cx="196177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>
                <a:solidFill>
                  <a:srgbClr val="D80000"/>
                </a:solidFill>
              </a:rPr>
              <a:t>Increasing</a:t>
            </a:r>
            <a:r>
              <a:rPr lang="en-US" sz="2000" b="0" dirty="0">
                <a:solidFill>
                  <a:srgbClr val="009900"/>
                </a:solidFill>
              </a:rPr>
              <a:t> </a:t>
            </a:r>
            <a:r>
              <a:rPr lang="en-US" sz="2000" b="0" dirty="0">
                <a:solidFill>
                  <a:srgbClr val="0D0D0D"/>
                </a:solidFill>
              </a:rPr>
              <a:t>size of community</a:t>
            </a:r>
          </a:p>
        </p:txBody>
      </p:sp>
      <p:sp>
        <p:nvSpPr>
          <p:cNvPr id="11" name="Rectangle 1028"/>
          <p:cNvSpPr>
            <a:spLocks noChangeArrowheads="1"/>
          </p:cNvSpPr>
          <p:nvPr/>
        </p:nvSpPr>
        <p:spPr bwMode="auto">
          <a:xfrm>
            <a:off x="2870200" y="6510923"/>
            <a:ext cx="5816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b="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Guimera</a:t>
            </a:r>
            <a:r>
              <a:rPr lang="en-US" b="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Uzzi</a:t>
            </a:r>
            <a:r>
              <a:rPr lang="en-US" b="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Spiro  &amp; </a:t>
            </a:r>
            <a:r>
              <a:rPr lang="en-US" b="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Amaral</a:t>
            </a:r>
            <a:r>
              <a:rPr lang="en-US" b="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Science </a:t>
            </a:r>
            <a:r>
              <a:rPr lang="en-US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308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 697 (2005)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57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can </a:t>
            </a:r>
            <a:r>
              <a:rPr lang="en-US" i="1" dirty="0" smtClean="0"/>
              <a:t>one</a:t>
            </a:r>
            <a:r>
              <a:rPr lang="en-US" dirty="0" smtClean="0"/>
              <a:t> </a:t>
            </a:r>
            <a:r>
              <a:rPr lang="en-US" dirty="0" smtClean="0"/>
              <a:t>do?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9900" y="1708358"/>
            <a:ext cx="8216900" cy="4540042"/>
          </a:xfrm>
        </p:spPr>
        <p:txBody>
          <a:bodyPr wrap="square">
            <a:normAutofit fontScale="77500" lnSpcReduction="20000"/>
          </a:bodyPr>
          <a:lstStyle/>
          <a:p>
            <a:pPr marL="742950" indent="-742950"/>
            <a:r>
              <a:rPr lang="en-US" sz="4129" dirty="0" smtClean="0">
                <a:solidFill>
                  <a:srgbClr val="7F7F7F"/>
                </a:solidFill>
              </a:rPr>
              <a:t>Leave my comfort zone </a:t>
            </a:r>
          </a:p>
          <a:p>
            <a:pPr marL="1143000" lvl="1" indent="-74295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Team work</a:t>
            </a:r>
          </a:p>
          <a:p>
            <a:pPr marL="742950" indent="-742950"/>
            <a:endParaRPr lang="en-US" dirty="0" smtClean="0"/>
          </a:p>
          <a:p>
            <a:pPr marL="742950" indent="-742950"/>
            <a:r>
              <a:rPr lang="en-US" sz="4129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Mentor and be mentored</a:t>
            </a:r>
          </a:p>
          <a:p>
            <a:pPr marL="1143000" lvl="1" indent="-742950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Does mentor fecundity correlate with other measures of academic productivity and recognition?</a:t>
            </a:r>
          </a:p>
          <a:p>
            <a:pPr marL="742950" indent="-742950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143000" lvl="1" indent="-742950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Does mentor fecundity impact fecundity of protégés?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11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Apprenticeship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C7C9-20CA-934C-ABDD-C54CFDEF967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85" y="1778000"/>
            <a:ext cx="798227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0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 longitudinal database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99" y="1400090"/>
            <a:ext cx="5879612" cy="49599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3977" y="3355500"/>
            <a:ext cx="30728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Studied career of 7,259 mathematicians who obtained their </a:t>
            </a:r>
            <a:r>
              <a:rPr lang="en-US" sz="2400" i="1" dirty="0" smtClean="0"/>
              <a:t>Ph.D.</a:t>
            </a:r>
            <a:r>
              <a:rPr lang="en-US" sz="2400" dirty="0" smtClean="0"/>
              <a:t> between 1900 and 1960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387163" y="6488668"/>
            <a:ext cx="4080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Malmgren</a:t>
            </a:r>
            <a:r>
              <a:rPr lang="en-US" dirty="0" smtClean="0"/>
              <a:t>, </a:t>
            </a:r>
            <a:r>
              <a:rPr lang="en-US" dirty="0" err="1" smtClean="0"/>
              <a:t>Ottino</a:t>
            </a:r>
            <a:r>
              <a:rPr lang="en-US" dirty="0" smtClean="0"/>
              <a:t>, Amaral, </a:t>
            </a:r>
            <a:r>
              <a:rPr lang="en-US" b="1" i="1" dirty="0" smtClean="0"/>
              <a:t>Nature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smtClean="0"/>
              <a:t>2010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19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Proxies of academic </a:t>
            </a:r>
            <a:r>
              <a:rPr lang="en-US" dirty="0" smtClean="0"/>
              <a:t>success</a:t>
            </a:r>
            <a:endParaRPr lang="en-US" dirty="0"/>
          </a:p>
        </p:txBody>
      </p:sp>
      <p:pic>
        <p:nvPicPr>
          <p:cNvPr id="6" name="Content Placeholder 5" descr="nas-k"/>
          <p:cNvPicPr>
            <a:picLocks noGrp="1" noChangeAspect="1"/>
          </p:cNvPicPr>
          <p:nvPr>
            <p:ph idx="1"/>
          </p:nvPr>
        </p:nvPicPr>
        <p:blipFill>
          <a:blip r:embed="rId2"/>
          <a:srcRect t="-5468" b="-5468"/>
          <a:stretch>
            <a:fillRect/>
          </a:stretch>
        </p:blipFill>
        <p:spPr>
          <a:xfrm>
            <a:off x="1157279" y="1400091"/>
            <a:ext cx="7136760" cy="3924944"/>
          </a:xfrm>
        </p:spPr>
      </p:pic>
      <p:sp>
        <p:nvSpPr>
          <p:cNvPr id="7" name="TextBox 6"/>
          <p:cNvSpPr txBox="1"/>
          <p:nvPr/>
        </p:nvSpPr>
        <p:spPr>
          <a:xfrm>
            <a:off x="468730" y="5565338"/>
            <a:ext cx="45069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469 members of NAS</a:t>
            </a:r>
          </a:p>
          <a:p>
            <a:r>
              <a:rPr lang="en-US" dirty="0" smtClean="0"/>
              <a:t>4,447 mathematicians with publication counts</a:t>
            </a:r>
          </a:p>
          <a:p>
            <a:r>
              <a:rPr lang="en-US" dirty="0" smtClean="0"/>
              <a:t>7,259 mathematicians with fecundity counts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87163" y="6488668"/>
            <a:ext cx="4080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Malmgren</a:t>
            </a:r>
            <a:r>
              <a:rPr lang="en-US" dirty="0" smtClean="0"/>
              <a:t>, </a:t>
            </a:r>
            <a:r>
              <a:rPr lang="en-US" dirty="0" err="1" smtClean="0"/>
              <a:t>Ottino</a:t>
            </a:r>
            <a:r>
              <a:rPr lang="en-US" dirty="0" smtClean="0"/>
              <a:t>, Amaral, </a:t>
            </a:r>
            <a:r>
              <a:rPr lang="en-US" b="1" i="1" dirty="0" smtClean="0"/>
              <a:t>Nature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smtClean="0"/>
              <a:t>2010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422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can </a:t>
            </a:r>
            <a:r>
              <a:rPr lang="en-US" i="1" dirty="0" smtClean="0"/>
              <a:t>one</a:t>
            </a:r>
            <a:r>
              <a:rPr lang="en-US" dirty="0" smtClean="0"/>
              <a:t> </a:t>
            </a:r>
            <a:r>
              <a:rPr lang="en-US" dirty="0" smtClean="0"/>
              <a:t>do?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9900" y="1708358"/>
            <a:ext cx="8216900" cy="4540042"/>
          </a:xfrm>
        </p:spPr>
        <p:txBody>
          <a:bodyPr wrap="square">
            <a:normAutofit fontScale="77500" lnSpcReduction="20000"/>
          </a:bodyPr>
          <a:lstStyle/>
          <a:p>
            <a:pPr marL="742950" indent="-742950"/>
            <a:r>
              <a:rPr lang="en-US" sz="4129" dirty="0" smtClean="0">
                <a:solidFill>
                  <a:srgbClr val="7F7F7F"/>
                </a:solidFill>
              </a:rPr>
              <a:t>Leave my comfort zone </a:t>
            </a:r>
          </a:p>
          <a:p>
            <a:pPr marL="1143000" lvl="1" indent="-74295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Team work</a:t>
            </a:r>
          </a:p>
          <a:p>
            <a:pPr marL="742950" indent="-742950"/>
            <a:endParaRPr lang="en-US" dirty="0" smtClean="0"/>
          </a:p>
          <a:p>
            <a:pPr marL="742950" indent="-742950"/>
            <a:r>
              <a:rPr lang="en-US" sz="4129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Mentor and be mentored</a:t>
            </a:r>
          </a:p>
          <a:p>
            <a:pPr marL="1143000" lvl="1" indent="-742950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Does mentor fecundity correlate with other measures of academic productivity and recognition?</a:t>
            </a:r>
          </a:p>
          <a:p>
            <a:pPr marL="742950" indent="-742950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143000" lvl="1" indent="-742950"/>
            <a:r>
              <a:rPr lang="en-US" dirty="0" smtClean="0">
                <a:solidFill>
                  <a:srgbClr val="0D0D0D"/>
                </a:solidFill>
              </a:rPr>
              <a:t>Does mentor fecundity impact fecundity of protégés?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403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Fecundity of protégés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85036" y="1600200"/>
          <a:ext cx="7050796" cy="428271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762699"/>
                <a:gridCol w="1762699"/>
                <a:gridCol w="1762699"/>
                <a:gridCol w="1762699"/>
              </a:tblGrid>
              <a:tr h="10706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k</a:t>
                      </a:r>
                      <a:r>
                        <a:rPr lang="en-US" sz="2800" dirty="0" smtClean="0"/>
                        <a:t>&lt;3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3≤</a:t>
                      </a:r>
                      <a:r>
                        <a:rPr lang="en-US" sz="2800" baseline="0" dirty="0" smtClean="0"/>
                        <a:t>k &lt; 10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K ≥</a:t>
                      </a:r>
                      <a:r>
                        <a:rPr lang="en-US" sz="2800" baseline="0" dirty="0" smtClean="0"/>
                        <a:t>10</a:t>
                      </a:r>
                      <a:endParaRPr lang="en-US" sz="2800" dirty="0"/>
                    </a:p>
                  </a:txBody>
                  <a:tcPr anchor="ctr"/>
                </a:tc>
              </a:tr>
              <a:tr h="1070679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</a:t>
                      </a:r>
                      <a:r>
                        <a:rPr lang="en-US" sz="2800" baseline="30000" dirty="0" smtClean="0"/>
                        <a:t>st</a:t>
                      </a:r>
                      <a:r>
                        <a:rPr lang="en-US" sz="2800" dirty="0" smtClean="0"/>
                        <a:t> third of career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37% larger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---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29% larger</a:t>
                      </a:r>
                      <a:endParaRPr lang="en-US" sz="2400" dirty="0"/>
                    </a:p>
                  </a:txBody>
                  <a:tcPr anchor="ctr"/>
                </a:tc>
              </a:tr>
              <a:tr h="1070679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</a:t>
                      </a:r>
                      <a:r>
                        <a:rPr lang="en-US" sz="2800" baseline="30000" dirty="0" smtClean="0"/>
                        <a:t>nd</a:t>
                      </a:r>
                      <a:r>
                        <a:rPr lang="en-US" sz="2800" dirty="0" smtClean="0"/>
                        <a:t> third of career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37% larger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---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---</a:t>
                      </a:r>
                    </a:p>
                  </a:txBody>
                  <a:tcPr anchor="ctr"/>
                </a:tc>
              </a:tr>
              <a:tr h="1070679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</a:t>
                      </a:r>
                      <a:r>
                        <a:rPr lang="en-US" sz="2800" baseline="30000" dirty="0" smtClean="0"/>
                        <a:t>rd</a:t>
                      </a:r>
                      <a:r>
                        <a:rPr lang="en-US" sz="2800" dirty="0" smtClean="0"/>
                        <a:t> third of career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37% larger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---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31% smaller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87163" y="6488668"/>
            <a:ext cx="429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Malmgren</a:t>
            </a:r>
            <a:r>
              <a:rPr lang="en-US" dirty="0" smtClean="0"/>
              <a:t>, </a:t>
            </a:r>
            <a:r>
              <a:rPr lang="en-US" dirty="0" err="1" smtClean="0"/>
              <a:t>Ottino</a:t>
            </a:r>
            <a:r>
              <a:rPr lang="en-US" dirty="0" smtClean="0"/>
              <a:t>, </a:t>
            </a:r>
            <a:r>
              <a:rPr lang="en-US" dirty="0" err="1" smtClean="0"/>
              <a:t>Amaral</a:t>
            </a:r>
            <a:r>
              <a:rPr lang="en-US" dirty="0" smtClean="0"/>
              <a:t>, </a:t>
            </a:r>
            <a:r>
              <a:rPr lang="en-US" b="1" i="1" dirty="0" smtClean="0"/>
              <a:t>Nature</a:t>
            </a:r>
            <a:r>
              <a:rPr lang="en-US" dirty="0" smtClean="0"/>
              <a:t> (in press)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771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messages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C7C9-20CA-934C-ABDD-C54CFDEF967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8780" y="1609738"/>
            <a:ext cx="473719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  <a:buClr>
                <a:srgbClr val="581287"/>
              </a:buClr>
              <a:buFont typeface="Wingdings" charset="2"/>
              <a:buChar char="ü"/>
            </a:pPr>
            <a:r>
              <a:rPr lang="en-US" sz="4000" dirty="0" smtClean="0"/>
              <a:t> Eat your vegetables </a:t>
            </a:r>
          </a:p>
          <a:p>
            <a:pPr>
              <a:spcAft>
                <a:spcPts val="1200"/>
              </a:spcAft>
              <a:buClr>
                <a:srgbClr val="581287"/>
              </a:buClr>
              <a:buFont typeface="Wingdings" charset="2"/>
              <a:buChar char="ü"/>
            </a:pPr>
            <a:r>
              <a:rPr lang="en-US" sz="4000" dirty="0" smtClean="0"/>
              <a:t> Avoid saturated fat</a:t>
            </a:r>
          </a:p>
          <a:p>
            <a:pPr>
              <a:spcAft>
                <a:spcPts val="1200"/>
              </a:spcAft>
              <a:buClr>
                <a:srgbClr val="581287"/>
              </a:buClr>
              <a:buFont typeface="Wingdings" charset="2"/>
              <a:buChar char="ü"/>
            </a:pPr>
            <a:r>
              <a:rPr lang="en-US" sz="4000" dirty="0" smtClean="0"/>
              <a:t> Exercise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3051932" y="3514272"/>
            <a:ext cx="56742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581287"/>
              </a:buClr>
              <a:buFont typeface="Wingdings" charset="2"/>
              <a:buChar char="ü"/>
            </a:pPr>
            <a:r>
              <a:rPr lang="en-US" sz="4000" dirty="0" smtClean="0"/>
              <a:t> Collaborate broadly and often</a:t>
            </a:r>
          </a:p>
          <a:p>
            <a:pPr>
              <a:spcAft>
                <a:spcPts val="1200"/>
              </a:spcAft>
              <a:buClr>
                <a:srgbClr val="581287"/>
              </a:buClr>
            </a:pPr>
            <a:endParaRPr lang="en-US" sz="2000" dirty="0" smtClean="0"/>
          </a:p>
          <a:p>
            <a:pPr>
              <a:spcAft>
                <a:spcPts val="1200"/>
              </a:spcAft>
              <a:buClr>
                <a:srgbClr val="581287"/>
              </a:buClr>
              <a:buFont typeface="Wingdings" charset="2"/>
              <a:buChar char="ü"/>
            </a:pPr>
            <a:r>
              <a:rPr lang="en-US" sz="4000" dirty="0" smtClean="0"/>
              <a:t> Choose mentors </a:t>
            </a:r>
            <a:r>
              <a:rPr lang="en-US" sz="4000" dirty="0" smtClean="0"/>
              <a:t>broadly and wisely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222309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it was only that simple…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C7C9-20CA-934C-ABDD-C54CFDEF967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480" y="1251595"/>
            <a:ext cx="4725920" cy="505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9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great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C7C9-20CA-934C-ABDD-C54CFDEF967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52" y="1400090"/>
            <a:ext cx="2995246" cy="45967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42891" y="1952658"/>
            <a:ext cx="433965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Citations are the currency of </a:t>
            </a:r>
          </a:p>
          <a:p>
            <a:r>
              <a:rPr lang="en-US" sz="2800" i="1" dirty="0" smtClean="0"/>
              <a:t>science</a:t>
            </a:r>
          </a:p>
          <a:p>
            <a:endParaRPr lang="en-US" sz="2800" dirty="0"/>
          </a:p>
          <a:p>
            <a:r>
              <a:rPr lang="en-US" sz="2800" dirty="0" smtClean="0"/>
              <a:t>Eugene Garfield (ISI)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0503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citations are a result of…</a:t>
            </a:r>
            <a:endParaRPr lang="en-US" dirty="0"/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1424539" y="6508409"/>
            <a:ext cx="655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800" i="1" dirty="0"/>
              <a:t>Stringer, Sales-</a:t>
            </a:r>
            <a:r>
              <a:rPr lang="en-US" sz="1800" i="1" dirty="0" err="1"/>
              <a:t>Pardo</a:t>
            </a:r>
            <a:r>
              <a:rPr lang="en-US" sz="1800" i="1" dirty="0"/>
              <a:t> &amp; Amaral, </a:t>
            </a:r>
            <a:r>
              <a:rPr lang="en-US" sz="1800" i="1" dirty="0" err="1"/>
              <a:t>PLoS</a:t>
            </a:r>
            <a:r>
              <a:rPr lang="en-US" sz="1800" i="1" dirty="0"/>
              <a:t> One </a:t>
            </a:r>
            <a:r>
              <a:rPr lang="en-US" sz="1800" dirty="0"/>
              <a:t> </a:t>
            </a:r>
            <a:r>
              <a:rPr lang="en-US" sz="1800" b="1" dirty="0"/>
              <a:t>3</a:t>
            </a:r>
            <a:r>
              <a:rPr lang="en-US" sz="1800" dirty="0"/>
              <a:t>,  e1683 (2008)</a:t>
            </a:r>
            <a:endParaRPr lang="en-US" sz="2000" dirty="0">
              <a:solidFill>
                <a:srgbClr val="2920EC"/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02750" y="1581101"/>
            <a:ext cx="3598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q  =  Scientific field +</a:t>
            </a:r>
          </a:p>
          <a:p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747341" y="1955421"/>
            <a:ext cx="4890832" cy="4401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Authors’ reputation </a:t>
            </a:r>
            <a:r>
              <a:rPr lang="en-US" sz="2800" dirty="0" smtClean="0"/>
              <a:t>+</a:t>
            </a:r>
          </a:p>
          <a:p>
            <a:r>
              <a:rPr lang="en-US" sz="2800" dirty="0" smtClean="0"/>
              <a:t>Authors’ prior work in field + </a:t>
            </a:r>
          </a:p>
          <a:p>
            <a:r>
              <a:rPr lang="en-US" sz="2800" dirty="0" smtClean="0"/>
              <a:t>Timeliness/Relevance to peers +</a:t>
            </a:r>
          </a:p>
          <a:p>
            <a:r>
              <a:rPr lang="en-US" sz="2800" dirty="0" smtClean="0"/>
              <a:t>Originality of problem + </a:t>
            </a:r>
          </a:p>
          <a:p>
            <a:r>
              <a:rPr lang="en-US" sz="2800" dirty="0" smtClean="0"/>
              <a:t>Originality of approach + </a:t>
            </a:r>
            <a:endParaRPr lang="en-US" sz="2800" dirty="0"/>
          </a:p>
          <a:p>
            <a:r>
              <a:rPr lang="en-US" sz="2800" dirty="0" smtClean="0"/>
              <a:t>Unexpectedness of results +</a:t>
            </a:r>
          </a:p>
          <a:p>
            <a:r>
              <a:rPr lang="en-US" sz="2800" dirty="0" smtClean="0"/>
              <a:t>Significance of results + </a:t>
            </a:r>
          </a:p>
          <a:p>
            <a:r>
              <a:rPr lang="en-US" sz="2800" dirty="0" smtClean="0"/>
              <a:t>Strength of evidence + </a:t>
            </a:r>
            <a:endParaRPr lang="en-US" sz="2800" dirty="0"/>
          </a:p>
          <a:p>
            <a:r>
              <a:rPr lang="en-US" sz="2800" dirty="0" smtClean="0"/>
              <a:t>Quality of exposition +</a:t>
            </a:r>
          </a:p>
          <a:p>
            <a:r>
              <a:rPr lang="en-US" sz="2800" dirty="0" smtClean="0"/>
              <a:t>Quality of figures + 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21688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Suggesting that:</a:t>
            </a:r>
            <a:endParaRPr lang="en-US" dirty="0"/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1424539" y="6508409"/>
            <a:ext cx="655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800" i="1" dirty="0"/>
              <a:t>Stringer, Sales-</a:t>
            </a:r>
            <a:r>
              <a:rPr lang="en-US" sz="1800" i="1" dirty="0" err="1"/>
              <a:t>Pardo</a:t>
            </a:r>
            <a:r>
              <a:rPr lang="en-US" sz="1800" i="1" dirty="0"/>
              <a:t> &amp; Amaral, </a:t>
            </a:r>
            <a:r>
              <a:rPr lang="en-US" sz="1800" i="1" dirty="0" err="1"/>
              <a:t>PLoS</a:t>
            </a:r>
            <a:r>
              <a:rPr lang="en-US" sz="1800" i="1" dirty="0"/>
              <a:t> One </a:t>
            </a:r>
            <a:r>
              <a:rPr lang="en-US" sz="1800" dirty="0"/>
              <a:t> </a:t>
            </a:r>
            <a:r>
              <a:rPr lang="en-US" sz="1800" b="1" dirty="0"/>
              <a:t>3</a:t>
            </a:r>
            <a:r>
              <a:rPr lang="en-US" sz="1800" dirty="0"/>
              <a:t>,  e1683 (2008)</a:t>
            </a:r>
            <a:endParaRPr lang="en-US" sz="2000" dirty="0">
              <a:solidFill>
                <a:srgbClr val="2920EC"/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02750" y="1581101"/>
            <a:ext cx="70294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Number of citations to papers published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by a researcher </a:t>
            </a:r>
            <a:r>
              <a:rPr lang="en-US" sz="2800" dirty="0" smtClean="0"/>
              <a:t>or </a:t>
            </a:r>
            <a:r>
              <a:rPr lang="en-US" sz="2800" dirty="0" smtClean="0">
                <a:solidFill>
                  <a:srgbClr val="984807"/>
                </a:solidFill>
              </a:rPr>
              <a:t>in a journal </a:t>
            </a:r>
            <a:r>
              <a:rPr lang="en-US" sz="2800" dirty="0" smtClean="0"/>
              <a:t>may be normally (or, perhaps,  log-normally) distributed.</a:t>
            </a:r>
          </a:p>
          <a:p>
            <a:endParaRPr lang="en-US" sz="2800" dirty="0"/>
          </a:p>
          <a:p>
            <a:r>
              <a:rPr lang="en-US" sz="2800" dirty="0" smtClean="0"/>
              <a:t>Papers by a given researcher may receive </a:t>
            </a:r>
            <a:r>
              <a:rPr lang="en-US" sz="2800" dirty="0" smtClean="0">
                <a:solidFill>
                  <a:srgbClr val="984807"/>
                </a:solidFill>
              </a:rPr>
              <a:t>a typical number of citations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r>
              <a:rPr lang="en-US" sz="2800" dirty="0" smtClean="0"/>
              <a:t>Papers published in a given journals may also receive </a:t>
            </a:r>
            <a:r>
              <a:rPr lang="en-US" sz="2800" dirty="0" smtClean="0">
                <a:solidFill>
                  <a:srgbClr val="984807"/>
                </a:solidFill>
              </a:rPr>
              <a:t>a typical number of citations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6310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Journal citation distribution</a:t>
            </a:r>
          </a:p>
        </p:txBody>
      </p:sp>
      <p:pic>
        <p:nvPicPr>
          <p:cNvPr id="1720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1"/>
            <a:ext cx="7970201" cy="404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651620" y="5988843"/>
            <a:ext cx="655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800" i="1" dirty="0"/>
              <a:t>Stringer, Sales-</a:t>
            </a:r>
            <a:r>
              <a:rPr lang="en-US" sz="1800" i="1" dirty="0" err="1"/>
              <a:t>Pardo</a:t>
            </a:r>
            <a:r>
              <a:rPr lang="en-US" sz="1800" i="1" dirty="0"/>
              <a:t> &amp; Amaral, </a:t>
            </a:r>
            <a:r>
              <a:rPr lang="en-US" sz="1800" i="1" dirty="0" err="1"/>
              <a:t>PLoS</a:t>
            </a:r>
            <a:r>
              <a:rPr lang="en-US" sz="1800" i="1" dirty="0"/>
              <a:t> One </a:t>
            </a:r>
            <a:r>
              <a:rPr lang="en-US" sz="1800" dirty="0"/>
              <a:t> </a:t>
            </a:r>
            <a:r>
              <a:rPr lang="en-US" sz="1800" b="1" dirty="0"/>
              <a:t>3</a:t>
            </a:r>
            <a:r>
              <a:rPr lang="en-US" sz="1800" dirty="0"/>
              <a:t>,  e1683 (2008)</a:t>
            </a:r>
            <a:endParaRPr lang="en-US" sz="2000" dirty="0">
              <a:solidFill>
                <a:srgbClr val="2920EC"/>
              </a:solidFill>
            </a:endParaRPr>
          </a:p>
        </p:txBody>
      </p:sp>
      <p:pic>
        <p:nvPicPr>
          <p:cNvPr id="17204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0" y="1828800"/>
            <a:ext cx="8035180" cy="387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2041" name="Text Box 9"/>
          <p:cNvSpPr txBox="1">
            <a:spLocks noChangeArrowheads="1"/>
          </p:cNvSpPr>
          <p:nvPr/>
        </p:nvSpPr>
        <p:spPr bwMode="auto">
          <a:xfrm>
            <a:off x="304800" y="1371600"/>
            <a:ext cx="647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Journal of Biological Chemistry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13CC7C9-20CA-934C-ABDD-C54CFDEF967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28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</a:t>
            </a:r>
            <a:r>
              <a:rPr lang="en-US" dirty="0" smtClean="0"/>
              <a:t>n one do to succeed?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C7C9-20CA-934C-ABDD-C54CFDEF967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715" y="1059383"/>
            <a:ext cx="6086068" cy="56171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2031697" y="2739568"/>
            <a:ext cx="1324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Getting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3365500" y="2756251"/>
            <a:ext cx="1324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Funded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9257" y="3936996"/>
            <a:ext cx="1625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Doing Great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5447327" y="4556990"/>
            <a:ext cx="15150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558ED5"/>
                </a:solidFill>
              </a:rPr>
              <a:t>Research</a:t>
            </a:r>
            <a:endParaRPr lang="en-US" sz="2800" dirty="0">
              <a:solidFill>
                <a:srgbClr val="558ED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3725" y="4032038"/>
            <a:ext cx="162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Becoming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3725" y="5087857"/>
            <a:ext cx="162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Known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9324" y="2077353"/>
            <a:ext cx="2431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Comunicating</a:t>
            </a:r>
            <a:endParaRPr lang="en-US" sz="2800" dirty="0" smtClean="0"/>
          </a:p>
        </p:txBody>
      </p:sp>
      <p:sp>
        <p:nvSpPr>
          <p:cNvPr id="14" name="TextBox 13"/>
          <p:cNvSpPr txBox="1"/>
          <p:nvPr/>
        </p:nvSpPr>
        <p:spPr>
          <a:xfrm rot="19523785">
            <a:off x="4005345" y="3126470"/>
            <a:ext cx="1663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</a:t>
            </a:r>
            <a:r>
              <a:rPr lang="en-US" sz="2800" dirty="0" smtClean="0"/>
              <a:t>ell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 rot="2280245">
            <a:off x="5495167" y="3171169"/>
            <a:ext cx="141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Often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5269766" y="2729307"/>
            <a:ext cx="429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&amp;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3624662" y="6488668"/>
            <a:ext cx="5160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Puzzle borrowed from http://</a:t>
            </a:r>
            <a:r>
              <a:rPr lang="en-US" dirty="0" err="1" smtClean="0"/>
              <a:t>masenomathscamp.net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25075</TotalTime>
  <Words>966</Words>
  <Application>Microsoft Macintosh PowerPoint</Application>
  <PresentationFormat>On-screen Show (4:3)</PresentationFormat>
  <Paragraphs>250</Paragraphs>
  <Slides>34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Advice for young scientists</vt:lpstr>
      <vt:lpstr>Challenges </vt:lpstr>
      <vt:lpstr>Apprenticeship  </vt:lpstr>
      <vt:lpstr>If it was only that simple…</vt:lpstr>
      <vt:lpstr>Detecting great research</vt:lpstr>
      <vt:lpstr>Total citations are a result of…</vt:lpstr>
      <vt:lpstr>Suggesting that:</vt:lpstr>
      <vt:lpstr>Journal citation distribution</vt:lpstr>
      <vt:lpstr>What can one do to succeed?</vt:lpstr>
      <vt:lpstr>Data-driven approach</vt:lpstr>
      <vt:lpstr>Framingham Heart Study</vt:lpstr>
      <vt:lpstr>What can one do to succeed?</vt:lpstr>
      <vt:lpstr>Doing great research</vt:lpstr>
      <vt:lpstr>Right place, right time</vt:lpstr>
      <vt:lpstr>Right place, right time</vt:lpstr>
      <vt:lpstr>Knowledge transfer</vt:lpstr>
      <vt:lpstr>Knowledge transfer</vt:lpstr>
      <vt:lpstr>Doing great research</vt:lpstr>
      <vt:lpstr>What can one do?</vt:lpstr>
      <vt:lpstr>Teams</vt:lpstr>
      <vt:lpstr>Team characteristics</vt:lpstr>
      <vt:lpstr>Measuring team size </vt:lpstr>
      <vt:lpstr>Measuring diversity</vt:lpstr>
      <vt:lpstr>Measuring expertise</vt:lpstr>
      <vt:lpstr>Data</vt:lpstr>
      <vt:lpstr>Team size</vt:lpstr>
      <vt:lpstr>Team characteristics</vt:lpstr>
      <vt:lpstr>Impact increases with</vt:lpstr>
      <vt:lpstr>What can one do?</vt:lpstr>
      <vt:lpstr>Large longitudinal database</vt:lpstr>
      <vt:lpstr>Proxies of academic success</vt:lpstr>
      <vt:lpstr>What can one do?</vt:lpstr>
      <vt:lpstr>Fecundity of protégés</vt:lpstr>
      <vt:lpstr>Take home messages</vt:lpstr>
    </vt:vector>
  </TitlesOfParts>
  <Company>Northwestern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Mentor fecundity and protégé performance</dc:title>
  <dc:creator>Luis A. Nunes Amaral</dc:creator>
  <cp:lastModifiedBy>Luis A. Nunes Amaral</cp:lastModifiedBy>
  <cp:revision>77</cp:revision>
  <dcterms:created xsi:type="dcterms:W3CDTF">2011-11-09T16:13:51Z</dcterms:created>
  <dcterms:modified xsi:type="dcterms:W3CDTF">2012-08-18T18:22:13Z</dcterms:modified>
</cp:coreProperties>
</file>