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64" autoAdjust="0"/>
  </p:normalViewPr>
  <p:slideViewPr>
    <p:cSldViewPr>
      <p:cViewPr varScale="1">
        <p:scale>
          <a:sx n="115" d="100"/>
          <a:sy n="115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483FD-0C30-8C43-938E-9722FF05D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5968E-D66A-0748-8F4D-E63CEACA5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77BA8-1CB8-854A-8535-03F2F8737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AF20C-5393-A84D-8668-E431BF07B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9EEEE-6F9F-1147-A746-DBD33EBA6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1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59D86-3047-F848-BAEC-6666033DC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E4CF6-7CC3-3D41-9410-62DD6A2A9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1A549-F5E3-B14A-AA40-9FA6EC235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6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C5A1F-C9F0-974F-9E9C-C3AED2534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B81C4-74A6-7449-8D91-7E84FF61B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5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B701E-5F86-7040-B594-AF2421206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0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B10BDC-9B60-C146-AE29-80328232D0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9.wmf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4.w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6.emf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6" Type="http://schemas.openxmlformats.org/officeDocument/2006/relationships/image" Target="../media/image17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wmf"/><Relationship Id="rId9" Type="http://schemas.openxmlformats.org/officeDocument/2006/relationships/image" Target="../media/image18.emf"/><Relationship Id="rId1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058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Kalman filter model of adaptation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Let us simulate an experiment in which we impose a perturbation on a movement, we reverse the perturbation for a few trials, and then impose an </a:t>
            </a:r>
            <a:r>
              <a:rPr lang="ja-JP" altLang="en-US" sz="1400"/>
              <a:t>‘</a:t>
            </a:r>
            <a:r>
              <a:rPr lang="en-US" sz="1400"/>
              <a:t>error-clamp</a:t>
            </a:r>
            <a:r>
              <a:rPr lang="ja-JP" altLang="en-US" sz="1400"/>
              <a:t>’</a:t>
            </a:r>
            <a:r>
              <a:rPr lang="en-US" sz="1400"/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The target is at 90 deg, we generate a motor command u, and the experimenter imposes a 30 deg perturbation on our movement.  After a few hundred trials, the rotation is reversed to -30 deg, and then an error-clamp is imposed on our movements.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We assume that the learner makes the following assumptions:</a:t>
            </a:r>
          </a:p>
          <a:p>
            <a:pPr eaLnBrk="1" hangingPunct="1"/>
            <a:r>
              <a:rPr lang="en-US" sz="1400"/>
              <a:t>1. There is a perturbation that is affecting my movements.  That perturbation is driven by something that has multiple timescales.  The perturbation is a sum of these hidden states.</a:t>
            </a:r>
          </a:p>
          <a:p>
            <a:pPr eaLnBrk="1" hangingPunct="1"/>
            <a:r>
              <a:rPr lang="en-US" sz="1400"/>
              <a:t>2. The hidden states change from trial to trial.  Some change slowly, others change fast.</a:t>
            </a:r>
          </a:p>
          <a:p>
            <a:pPr eaLnBrk="1" hangingPunct="1"/>
            <a:r>
              <a:rPr lang="en-US" sz="1400"/>
              <a:t>3. The states that change fast have larger noise than states that change slow.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3"/>
          <p:cNvSpPr>
            <a:spLocks noChangeArrowheads="1"/>
          </p:cNvSpPr>
          <p:nvPr/>
        </p:nvSpPr>
        <p:spPr bwMode="auto">
          <a:xfrm>
            <a:off x="381000" y="457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914400" y="160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914400" y="10683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996950" y="1066800"/>
          <a:ext cx="2159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1066800"/>
                        <a:ext cx="2159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5"/>
          <p:cNvGraphicFramePr>
            <a:graphicFrameLocks noChangeAspect="1"/>
          </p:cNvGraphicFramePr>
          <p:nvPr/>
        </p:nvGraphicFramePr>
        <p:xfrm>
          <a:off x="631825" y="2516188"/>
          <a:ext cx="187325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5" imgW="1384200" imgH="2641320" progId="Equation.DSMT4">
                  <p:embed/>
                </p:oleObj>
              </mc:Choice>
              <mc:Fallback>
                <p:oleObj name="Equation" r:id="rId5" imgW="1384200" imgH="26413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516188"/>
                        <a:ext cx="1873250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7"/>
          <p:cNvGraphicFramePr>
            <a:graphicFrameLocks noChangeAspect="1"/>
          </p:cNvGraphicFramePr>
          <p:nvPr/>
        </p:nvGraphicFramePr>
        <p:xfrm>
          <a:off x="3146425" y="2743200"/>
          <a:ext cx="18891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7" imgW="1396800" imgH="1422360" progId="Equation.DSMT4">
                  <p:embed/>
                </p:oleObj>
              </mc:Choice>
              <mc:Fallback>
                <p:oleObj name="Equation" r:id="rId7" imgW="1396800" imgH="14223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2743200"/>
                        <a:ext cx="188912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"/>
          <p:cNvGraphicFramePr>
            <a:graphicFrameLocks noChangeAspect="1"/>
          </p:cNvGraphicFramePr>
          <p:nvPr/>
        </p:nvGraphicFramePr>
        <p:xfrm>
          <a:off x="1460500" y="1065213"/>
          <a:ext cx="2159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065213"/>
                        <a:ext cx="2159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Oval 3"/>
          <p:cNvSpPr>
            <a:spLocks noChangeArrowheads="1"/>
          </p:cNvSpPr>
          <p:nvPr/>
        </p:nvSpPr>
        <p:spPr bwMode="auto">
          <a:xfrm>
            <a:off x="1377950" y="106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2" name="Object 3"/>
          <p:cNvGraphicFramePr>
            <a:graphicFrameLocks noChangeAspect="1"/>
          </p:cNvGraphicFramePr>
          <p:nvPr/>
        </p:nvGraphicFramePr>
        <p:xfrm>
          <a:off x="488950" y="1117600"/>
          <a:ext cx="2159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1" imgW="126780" imgH="164814" progId="Equation.DSMT4">
                  <p:embed/>
                </p:oleObj>
              </mc:Choice>
              <mc:Fallback>
                <p:oleObj name="Equation" r:id="rId11" imgW="126780" imgH="16481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117600"/>
                        <a:ext cx="2159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Oval 3"/>
          <p:cNvSpPr>
            <a:spLocks noChangeArrowheads="1"/>
          </p:cNvSpPr>
          <p:nvPr/>
        </p:nvSpPr>
        <p:spPr bwMode="auto">
          <a:xfrm>
            <a:off x="381000" y="106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4" name="Object 4"/>
          <p:cNvGraphicFramePr>
            <a:graphicFrameLocks noChangeAspect="1"/>
          </p:cNvGraphicFramePr>
          <p:nvPr/>
        </p:nvGraphicFramePr>
        <p:xfrm>
          <a:off x="996950" y="1652588"/>
          <a:ext cx="2159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1652588"/>
                        <a:ext cx="21590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5"/>
          <p:cNvGraphicFramePr>
            <a:graphicFrameLocks noChangeAspect="1"/>
          </p:cNvGraphicFramePr>
          <p:nvPr/>
        </p:nvGraphicFramePr>
        <p:xfrm>
          <a:off x="469900" y="554038"/>
          <a:ext cx="215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5" imgW="126835" imgH="139518" progId="Equation.DSMT4">
                  <p:embed/>
                </p:oleObj>
              </mc:Choice>
              <mc:Fallback>
                <p:oleObj name="Equation" r:id="rId1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554038"/>
                        <a:ext cx="215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>
            <a:stCxn id="3074" idx="4"/>
            <a:endCxn id="3083" idx="0"/>
          </p:cNvCxnSpPr>
          <p:nvPr/>
        </p:nvCxnSpPr>
        <p:spPr>
          <a:xfrm>
            <a:off x="571500" y="83820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083" idx="5"/>
            <a:endCxn id="3075" idx="1"/>
          </p:cNvCxnSpPr>
          <p:nvPr/>
        </p:nvCxnSpPr>
        <p:spPr>
          <a:xfrm>
            <a:off x="706438" y="1392238"/>
            <a:ext cx="263525" cy="263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076" idx="4"/>
            <a:endCxn id="3075" idx="0"/>
          </p:cNvCxnSpPr>
          <p:nvPr/>
        </p:nvCxnSpPr>
        <p:spPr>
          <a:xfrm>
            <a:off x="1104900" y="1449388"/>
            <a:ext cx="0" cy="150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081" idx="4"/>
            <a:endCxn id="3075" idx="7"/>
          </p:cNvCxnSpPr>
          <p:nvPr/>
        </p:nvCxnSpPr>
        <p:spPr>
          <a:xfrm flipH="1">
            <a:off x="1239838" y="1447800"/>
            <a:ext cx="328612" cy="207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90" name="Object 17"/>
          <p:cNvGraphicFramePr>
            <a:graphicFrameLocks noChangeAspect="1"/>
          </p:cNvGraphicFramePr>
          <p:nvPr/>
        </p:nvGraphicFramePr>
        <p:xfrm>
          <a:off x="2590800" y="906463"/>
          <a:ext cx="34337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7" imgW="2540000" imgH="533400" progId="Equation.DSMT4">
                  <p:embed/>
                </p:oleObj>
              </mc:Choice>
              <mc:Fallback>
                <p:oleObj name="Equation" r:id="rId17" imgW="2540000" imgH="533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06463"/>
                        <a:ext cx="34337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Box 18"/>
          <p:cNvSpPr txBox="1">
            <a:spLocks noChangeArrowheads="1"/>
          </p:cNvSpPr>
          <p:nvPr/>
        </p:nvSpPr>
        <p:spPr bwMode="auto">
          <a:xfrm>
            <a:off x="3048000" y="2287588"/>
            <a:ext cx="1603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/>
              <a:t>Initial conditions</a:t>
            </a:r>
          </a:p>
        </p:txBody>
      </p:sp>
      <p:sp>
        <p:nvSpPr>
          <p:cNvPr id="3092" name="Text Box 4"/>
          <p:cNvSpPr txBox="1">
            <a:spLocks noChangeArrowheads="1"/>
          </p:cNvSpPr>
          <p:nvPr/>
        </p:nvSpPr>
        <p:spPr bwMode="auto">
          <a:xfrm>
            <a:off x="6400800" y="2103438"/>
            <a:ext cx="21336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/>
              <a:t>The perturbations that are produced by the experimenter:</a:t>
            </a:r>
          </a:p>
        </p:txBody>
      </p:sp>
      <p:graphicFrame>
        <p:nvGraphicFramePr>
          <p:cNvPr id="3093" name="Object 5"/>
          <p:cNvGraphicFramePr>
            <a:graphicFrameLocks noChangeAspect="1"/>
          </p:cNvGraphicFramePr>
          <p:nvPr/>
        </p:nvGraphicFramePr>
        <p:xfrm>
          <a:off x="5391150" y="2841625"/>
          <a:ext cx="330517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9" imgW="2311200" imgH="939600" progId="Equation.DSMT4">
                  <p:embed/>
                </p:oleObj>
              </mc:Choice>
              <mc:Fallback>
                <p:oleObj name="Equation" r:id="rId19" imgW="231120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841625"/>
                        <a:ext cx="330517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153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Using the Kalman filter approach, simulate the learner</a:t>
            </a:r>
            <a:r>
              <a:rPr lang="ja-JP" altLang="en-US" sz="1400"/>
              <a:t>’</a:t>
            </a:r>
            <a:r>
              <a:rPr lang="en-US" sz="1400"/>
              <a:t>s performance using the initial conditions given in the last slide.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Plot u as a function of trial number.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Plot y as a function of trial number.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Plot the first and second element of the x vector (fast and slow states).  Also plot the sum of these two states.  Note the spontaneous recovery following start of error-clamp trials.</a:t>
            </a:r>
          </a:p>
        </p:txBody>
      </p:sp>
      <p:graphicFrame>
        <p:nvGraphicFramePr>
          <p:cNvPr id="409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1320"/>
              </p:ext>
            </p:extLst>
          </p:nvPr>
        </p:nvGraphicFramePr>
        <p:xfrm>
          <a:off x="2419350" y="2563813"/>
          <a:ext cx="3227388" cy="388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387600" imgH="2895600" progId="Equation.3">
                  <p:embed/>
                </p:oleObj>
              </mc:Choice>
              <mc:Fallback>
                <p:oleObj name="Equation" r:id="rId3" imgW="2387600" imgH="2895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563813"/>
                        <a:ext cx="3227388" cy="388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3429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914400" y="838200"/>
          <a:ext cx="30797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" imgW="228600" imgH="203040" progId="Equation.DSMT4">
                  <p:embed/>
                </p:oleObj>
              </mc:Choice>
              <mc:Fallback>
                <p:oleObj name="Equation" r:id="rId4" imgW="2286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307975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3429000"/>
            <a:ext cx="3429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1219200" y="3792538"/>
          <a:ext cx="3079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92538"/>
                        <a:ext cx="30797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685800"/>
            <a:ext cx="3429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6553200" y="1066800"/>
          <a:ext cx="2222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066800"/>
                        <a:ext cx="2222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5"/>
          <p:cNvGraphicFramePr>
            <a:graphicFrameLocks noChangeAspect="1"/>
          </p:cNvGraphicFramePr>
          <p:nvPr/>
        </p:nvGraphicFramePr>
        <p:xfrm>
          <a:off x="6324600" y="1760538"/>
          <a:ext cx="2222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760538"/>
                        <a:ext cx="2222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6"/>
          <p:cNvGraphicFramePr>
            <a:graphicFrameLocks noChangeAspect="1"/>
          </p:cNvGraphicFramePr>
          <p:nvPr/>
        </p:nvGraphicFramePr>
        <p:xfrm>
          <a:off x="5562600" y="762000"/>
          <a:ext cx="5826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4" imgW="431640" imgH="228600" progId="Equation.DSMT4">
                  <p:embed/>
                </p:oleObj>
              </mc:Choice>
              <mc:Fallback>
                <p:oleObj name="Equation" r:id="rId14" imgW="4316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762000"/>
                        <a:ext cx="5826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257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Default Design</vt:lpstr>
      <vt:lpstr>MathType 6.0 Equation</vt:lpstr>
      <vt:lpstr>Microsoft Equation</vt:lpstr>
      <vt:lpstr>PowerPoint Presentation</vt:lpstr>
      <vt:lpstr>PowerPoint Presentation</vt:lpstr>
      <vt:lpstr>PowerPoint Presentation</vt:lpstr>
      <vt:lpstr>PowerPoint Presentation</vt:lpstr>
    </vt:vector>
  </TitlesOfParts>
  <Company>JHU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 Shadmehr</dc:creator>
  <cp:lastModifiedBy>Alaa Ahmed</cp:lastModifiedBy>
  <cp:revision>21</cp:revision>
  <cp:lastPrinted>2014-08-07T12:36:33Z</cp:lastPrinted>
  <dcterms:created xsi:type="dcterms:W3CDTF">2006-01-23T14:01:13Z</dcterms:created>
  <dcterms:modified xsi:type="dcterms:W3CDTF">2014-08-07T12:51:57Z</dcterms:modified>
</cp:coreProperties>
</file>